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1" r:id="rId1"/>
    <p:sldMasterId id="2147483673" r:id="rId2"/>
  </p:sldMasterIdLst>
  <p:notesMasterIdLst>
    <p:notesMasterId r:id="rId38"/>
  </p:notesMasterIdLst>
  <p:handoutMasterIdLst>
    <p:handoutMasterId r:id="rId39"/>
  </p:handoutMasterIdLst>
  <p:sldIdLst>
    <p:sldId id="256" r:id="rId3"/>
    <p:sldId id="315" r:id="rId4"/>
    <p:sldId id="296" r:id="rId5"/>
    <p:sldId id="294" r:id="rId6"/>
    <p:sldId id="295" r:id="rId7"/>
    <p:sldId id="259" r:id="rId8"/>
    <p:sldId id="300" r:id="rId9"/>
    <p:sldId id="302" r:id="rId10"/>
    <p:sldId id="283" r:id="rId11"/>
    <p:sldId id="319" r:id="rId12"/>
    <p:sldId id="318" r:id="rId13"/>
    <p:sldId id="320" r:id="rId14"/>
    <p:sldId id="303" r:id="rId15"/>
    <p:sldId id="304" r:id="rId16"/>
    <p:sldId id="276" r:id="rId17"/>
    <p:sldId id="282" r:id="rId18"/>
    <p:sldId id="272" r:id="rId19"/>
    <p:sldId id="268" r:id="rId20"/>
    <p:sldId id="293" r:id="rId21"/>
    <p:sldId id="281" r:id="rId22"/>
    <p:sldId id="284" r:id="rId23"/>
    <p:sldId id="297" r:id="rId24"/>
    <p:sldId id="305" r:id="rId25"/>
    <p:sldId id="322" r:id="rId26"/>
    <p:sldId id="326" r:id="rId27"/>
    <p:sldId id="324" r:id="rId28"/>
    <p:sldId id="287" r:id="rId29"/>
    <p:sldId id="325" r:id="rId30"/>
    <p:sldId id="288" r:id="rId31"/>
    <p:sldId id="289" r:id="rId32"/>
    <p:sldId id="323" r:id="rId33"/>
    <p:sldId id="290" r:id="rId34"/>
    <p:sldId id="291" r:id="rId35"/>
    <p:sldId id="328" r:id="rId36"/>
    <p:sldId id="327" r:id="rId37"/>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14" autoAdjust="0"/>
    <p:restoredTop sz="86410" autoAdjust="0"/>
  </p:normalViewPr>
  <p:slideViewPr>
    <p:cSldViewPr snapToGrid="0">
      <p:cViewPr varScale="1">
        <p:scale>
          <a:sx n="66" d="100"/>
          <a:sy n="66" d="100"/>
        </p:scale>
        <p:origin x="168" y="66"/>
      </p:cViewPr>
      <p:guideLst/>
    </p:cSldViewPr>
  </p:slideViewPr>
  <p:outlineViewPr>
    <p:cViewPr>
      <p:scale>
        <a:sx n="33" d="100"/>
        <a:sy n="33" d="100"/>
      </p:scale>
      <p:origin x="0" y="-49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yodo\Desktop\&#38556;&#23475;&#24180;&#37329;\&#65298;&#65296;&#65297;&#65303;&#65295;&#65298;&#65295;&#65297;&#65302;&#38556;&#23475;&#24180;&#37329;&#12398;&#25512;&#31227;&#65288;&#23529;&#26619;&#35531;&#27714;&#21547;&#12416;&#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4322870482841"/>
          <c:y val="1.476161089778753E-2"/>
          <c:w val="0.69262326044187461"/>
          <c:h val="0.89222987901505457"/>
        </c:manualLayout>
      </c:layout>
      <c:barChart>
        <c:barDir val="col"/>
        <c:grouping val="clustered"/>
        <c:varyColors val="0"/>
        <c:ser>
          <c:idx val="0"/>
          <c:order val="0"/>
          <c:tx>
            <c:strRef>
              <c:f>'[２０１７／２／１６障害年金の推移（審査請求含む）.xlsx]Sheet5'!$C$2</c:f>
              <c:strCache>
                <c:ptCount val="1"/>
                <c:pt idx="0">
                  <c:v>審査請求件数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'[２０１７／２／１６障害年金の推移（審査請求含む）.xlsx]Sheet5'!$B$3:$B$13</c:f>
              <c:strCache>
                <c:ptCount val="11"/>
                <c:pt idx="0">
                  <c:v>2005年</c:v>
                </c:pt>
                <c:pt idx="1">
                  <c:v>2006年</c:v>
                </c:pt>
                <c:pt idx="2">
                  <c:v>2007年</c:v>
                </c:pt>
                <c:pt idx="3">
                  <c:v>2008年</c:v>
                </c:pt>
                <c:pt idx="4">
                  <c:v>2009年</c:v>
                </c:pt>
                <c:pt idx="5">
                  <c:v>2010年</c:v>
                </c:pt>
                <c:pt idx="6">
                  <c:v>2011年</c:v>
                </c:pt>
                <c:pt idx="7">
                  <c:v>2012年</c:v>
                </c:pt>
                <c:pt idx="8">
                  <c:v>2013年</c:v>
                </c:pt>
                <c:pt idx="9">
                  <c:v>2014年</c:v>
                </c:pt>
                <c:pt idx="10">
                  <c:v>2015年</c:v>
                </c:pt>
              </c:strCache>
            </c:strRef>
          </c:cat>
          <c:val>
            <c:numRef>
              <c:f>'[２０１７／２／１６障害年金の推移（審査請求含む）.xlsx]Sheet5'!$C$3:$C$13</c:f>
              <c:numCache>
                <c:formatCode>General</c:formatCode>
                <c:ptCount val="11"/>
                <c:pt idx="0">
                  <c:v>1967</c:v>
                </c:pt>
                <c:pt idx="1">
                  <c:v>2349</c:v>
                </c:pt>
                <c:pt idx="2">
                  <c:v>2485</c:v>
                </c:pt>
                <c:pt idx="3">
                  <c:v>2717</c:v>
                </c:pt>
                <c:pt idx="4">
                  <c:v>2767</c:v>
                </c:pt>
                <c:pt idx="5">
                  <c:v>5000</c:v>
                </c:pt>
                <c:pt idx="6">
                  <c:v>5880</c:v>
                </c:pt>
                <c:pt idx="7">
                  <c:v>5993</c:v>
                </c:pt>
                <c:pt idx="8">
                  <c:v>6692</c:v>
                </c:pt>
                <c:pt idx="9">
                  <c:v>6474</c:v>
                </c:pt>
                <c:pt idx="10">
                  <c:v>6159</c:v>
                </c:pt>
              </c:numCache>
            </c:numRef>
          </c:val>
          <c:extLst>
            <c:ext xmlns:c16="http://schemas.microsoft.com/office/drawing/2014/chart" uri="{C3380CC4-5D6E-409C-BE32-E72D297353CC}">
              <c16:uniqueId val="{00000000-D0EF-4C72-A6AF-33C77CBBCEDE}"/>
            </c:ext>
          </c:extLst>
        </c:ser>
        <c:dLbls>
          <c:showLegendKey val="0"/>
          <c:showVal val="1"/>
          <c:showCatName val="0"/>
          <c:showSerName val="0"/>
          <c:showPercent val="0"/>
          <c:showBubbleSize val="0"/>
        </c:dLbls>
        <c:gapWidth val="150"/>
        <c:axId val="90617728"/>
        <c:axId val="95294208"/>
      </c:barChart>
      <c:lineChart>
        <c:grouping val="standard"/>
        <c:varyColors val="0"/>
        <c:ser>
          <c:idx val="1"/>
          <c:order val="1"/>
          <c:tx>
            <c:strRef>
              <c:f>'[２０１７／２／１６障害年金の推移（審査請求含む）.xlsx]Sheet5'!$D$2</c:f>
              <c:strCache>
                <c:ptCount val="1"/>
                <c:pt idx="0">
                  <c:v>認容率</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'[２０１７／２／１６障害年金の推移（審査請求含む）.xlsx]Sheet5'!$B$3:$B$13</c:f>
              <c:strCache>
                <c:ptCount val="11"/>
                <c:pt idx="0">
                  <c:v>2005年</c:v>
                </c:pt>
                <c:pt idx="1">
                  <c:v>2006年</c:v>
                </c:pt>
                <c:pt idx="2">
                  <c:v>2007年</c:v>
                </c:pt>
                <c:pt idx="3">
                  <c:v>2008年</c:v>
                </c:pt>
                <c:pt idx="4">
                  <c:v>2009年</c:v>
                </c:pt>
                <c:pt idx="5">
                  <c:v>2010年</c:v>
                </c:pt>
                <c:pt idx="6">
                  <c:v>2011年</c:v>
                </c:pt>
                <c:pt idx="7">
                  <c:v>2012年</c:v>
                </c:pt>
                <c:pt idx="8">
                  <c:v>2013年</c:v>
                </c:pt>
                <c:pt idx="9">
                  <c:v>2014年</c:v>
                </c:pt>
                <c:pt idx="10">
                  <c:v>2015年</c:v>
                </c:pt>
              </c:strCache>
            </c:strRef>
          </c:cat>
          <c:val>
            <c:numRef>
              <c:f>'[２０１７／２／１６障害年金の推移（審査請求含む）.xlsx]Sheet5'!$D$3:$D$13</c:f>
              <c:numCache>
                <c:formatCode>0.0%</c:formatCode>
                <c:ptCount val="11"/>
                <c:pt idx="0">
                  <c:v>8.9984748347737675E-2</c:v>
                </c:pt>
                <c:pt idx="1">
                  <c:v>7.747977862920391E-2</c:v>
                </c:pt>
                <c:pt idx="2">
                  <c:v>7.5251509054325955E-2</c:v>
                </c:pt>
                <c:pt idx="3">
                  <c:v>7.2138387927861605E-2</c:v>
                </c:pt>
                <c:pt idx="4">
                  <c:v>7.0834839176002889E-2</c:v>
                </c:pt>
                <c:pt idx="5">
                  <c:v>0.1106</c:v>
                </c:pt>
                <c:pt idx="6">
                  <c:v>9.7959183673469383E-2</c:v>
                </c:pt>
                <c:pt idx="7">
                  <c:v>9.1940597363590851E-2</c:v>
                </c:pt>
                <c:pt idx="8">
                  <c:v>7.6658696951583977E-2</c:v>
                </c:pt>
                <c:pt idx="9">
                  <c:v>6.2866852023478526E-2</c:v>
                </c:pt>
                <c:pt idx="10">
                  <c:v>8.3942198408832602E-2</c:v>
                </c:pt>
              </c:numCache>
            </c:numRef>
          </c:val>
          <c:smooth val="0"/>
          <c:extLst>
            <c:ext xmlns:c16="http://schemas.microsoft.com/office/drawing/2014/chart" uri="{C3380CC4-5D6E-409C-BE32-E72D297353CC}">
              <c16:uniqueId val="{00000001-D0EF-4C72-A6AF-33C77CBBCEDE}"/>
            </c:ext>
          </c:extLst>
        </c:ser>
        <c:dLbls>
          <c:showLegendKey val="0"/>
          <c:showVal val="1"/>
          <c:showCatName val="0"/>
          <c:showSerName val="0"/>
          <c:showPercent val="0"/>
          <c:showBubbleSize val="0"/>
        </c:dLbls>
        <c:marker val="1"/>
        <c:smooth val="0"/>
        <c:axId val="546990272"/>
        <c:axId val="547000112"/>
      </c:lineChart>
      <c:catAx>
        <c:axId val="90617728"/>
        <c:scaling>
          <c:orientation val="minMax"/>
        </c:scaling>
        <c:delete val="0"/>
        <c:axPos val="b"/>
        <c:numFmt formatCode="General" sourceLinked="0"/>
        <c:majorTickMark val="none"/>
        <c:minorTickMark val="none"/>
        <c:tickLblPos val="nextTo"/>
        <c:crossAx val="95294208"/>
        <c:crosses val="autoZero"/>
        <c:auto val="1"/>
        <c:lblAlgn val="ctr"/>
        <c:lblOffset val="100"/>
        <c:noMultiLvlLbl val="0"/>
      </c:catAx>
      <c:valAx>
        <c:axId val="95294208"/>
        <c:scaling>
          <c:orientation val="minMax"/>
        </c:scaling>
        <c:delete val="0"/>
        <c:axPos val="l"/>
        <c:majorGridlines/>
        <c:numFmt formatCode="General" sourceLinked="1"/>
        <c:majorTickMark val="none"/>
        <c:minorTickMark val="none"/>
        <c:tickLblPos val="nextTo"/>
        <c:crossAx val="90617728"/>
        <c:crosses val="autoZero"/>
        <c:crossBetween val="between"/>
      </c:valAx>
      <c:valAx>
        <c:axId val="547000112"/>
        <c:scaling>
          <c:orientation val="minMax"/>
        </c:scaling>
        <c:delete val="0"/>
        <c:axPos val="r"/>
        <c:numFmt formatCode="0.0%" sourceLinked="1"/>
        <c:majorTickMark val="out"/>
        <c:minorTickMark val="none"/>
        <c:tickLblPos val="nextTo"/>
        <c:crossAx val="546990272"/>
        <c:crosses val="max"/>
        <c:crossBetween val="between"/>
      </c:valAx>
      <c:catAx>
        <c:axId val="546990272"/>
        <c:scaling>
          <c:orientation val="minMax"/>
        </c:scaling>
        <c:delete val="1"/>
        <c:axPos val="b"/>
        <c:numFmt formatCode="General" sourceLinked="1"/>
        <c:majorTickMark val="out"/>
        <c:minorTickMark val="none"/>
        <c:tickLblPos val="nextTo"/>
        <c:crossAx val="547000112"/>
        <c:crosses val="autoZero"/>
        <c:auto val="1"/>
        <c:lblAlgn val="ctr"/>
        <c:lblOffset val="100"/>
        <c:noMultiLvlLbl val="0"/>
      </c:catAx>
    </c:plotArea>
    <c:legend>
      <c:legendPos val="r"/>
      <c:layout>
        <c:manualLayout>
          <c:xMode val="edge"/>
          <c:yMode val="edge"/>
          <c:x val="0.27185399468572496"/>
          <c:y val="7.1647581824830858E-2"/>
          <c:w val="0.20164043224087616"/>
          <c:h val="8.7482857926494795E-2"/>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90A7C-63AB-4231-AB47-76D6A8BF1E0D}" type="doc">
      <dgm:prSet loTypeId="urn:microsoft.com/office/officeart/2005/8/layout/process1" loCatId="process" qsTypeId="urn:microsoft.com/office/officeart/2005/8/quickstyle/simple1" qsCatId="simple" csTypeId="urn:microsoft.com/office/officeart/2005/8/colors/accent1_2" csCatId="accent1" phldr="1"/>
      <dgm:spPr/>
    </dgm:pt>
    <dgm:pt modelId="{3E775313-8557-4E45-BA69-B96833DB689C}">
      <dgm:prSet phldrT="[テキスト]"/>
      <dgm:spPr/>
      <dgm:t>
        <a:bodyPr/>
        <a:lstStyle/>
        <a:p>
          <a:r>
            <a:rPr kumimoji="1" lang="ja-JP" altLang="en-US" dirty="0"/>
            <a:t>障害者</a:t>
          </a:r>
        </a:p>
      </dgm:t>
    </dgm:pt>
    <dgm:pt modelId="{9838D0E0-04F0-4DD7-94A3-B02F8C805EEE}" type="parTrans" cxnId="{6A8ECD10-5CFA-43C0-AC64-EFCA54662B7E}">
      <dgm:prSet/>
      <dgm:spPr/>
      <dgm:t>
        <a:bodyPr/>
        <a:lstStyle/>
        <a:p>
          <a:endParaRPr kumimoji="1" lang="ja-JP" altLang="en-US"/>
        </a:p>
      </dgm:t>
    </dgm:pt>
    <dgm:pt modelId="{50B40E93-858E-45E4-BEA4-D6A34AED9CB1}" type="sibTrans" cxnId="{6A8ECD10-5CFA-43C0-AC64-EFCA54662B7E}">
      <dgm:prSet/>
      <dgm:spPr/>
      <dgm:t>
        <a:bodyPr/>
        <a:lstStyle/>
        <a:p>
          <a:endParaRPr kumimoji="1" lang="ja-JP" altLang="en-US"/>
        </a:p>
      </dgm:t>
    </dgm:pt>
    <dgm:pt modelId="{AE037FFE-56AF-4095-A718-62955AD2FC35}">
      <dgm:prSet phldrT="[テキスト]"/>
      <dgm:spPr/>
      <dgm:t>
        <a:bodyPr/>
        <a:lstStyle/>
        <a:p>
          <a:r>
            <a:rPr kumimoji="1" lang="ja-JP" altLang="en-US" dirty="0"/>
            <a:t>市区町村役場　年金事務所</a:t>
          </a:r>
        </a:p>
      </dgm:t>
    </dgm:pt>
    <dgm:pt modelId="{FB7FBA96-A027-4BE7-8227-0399CA2E90B3}" type="parTrans" cxnId="{C7BA1207-820C-48BC-8F7F-B45B83A913F7}">
      <dgm:prSet/>
      <dgm:spPr/>
      <dgm:t>
        <a:bodyPr/>
        <a:lstStyle/>
        <a:p>
          <a:endParaRPr kumimoji="1" lang="ja-JP" altLang="en-US"/>
        </a:p>
      </dgm:t>
    </dgm:pt>
    <dgm:pt modelId="{1B9BA051-5B9B-47DA-BE47-E4A282C932CE}" type="sibTrans" cxnId="{C7BA1207-820C-48BC-8F7F-B45B83A913F7}">
      <dgm:prSet/>
      <dgm:spPr/>
      <dgm:t>
        <a:bodyPr/>
        <a:lstStyle/>
        <a:p>
          <a:endParaRPr kumimoji="1" lang="ja-JP" altLang="en-US"/>
        </a:p>
      </dgm:t>
    </dgm:pt>
    <dgm:pt modelId="{3A43FDA8-DEB8-4A03-A5FE-80CD0F4ADE0E}">
      <dgm:prSet phldrT="[テキスト]"/>
      <dgm:spPr/>
      <dgm:t>
        <a:bodyPr/>
        <a:lstStyle/>
        <a:p>
          <a:r>
            <a:rPr kumimoji="1" lang="ja-JP" altLang="en-US" dirty="0"/>
            <a:t>都道府県事務センター</a:t>
          </a:r>
        </a:p>
      </dgm:t>
    </dgm:pt>
    <dgm:pt modelId="{6853AAC8-555B-4BD2-9851-4B5C66BA86C7}" type="parTrans" cxnId="{AE391B14-9817-42A0-B74E-64FA919047E6}">
      <dgm:prSet/>
      <dgm:spPr/>
      <dgm:t>
        <a:bodyPr/>
        <a:lstStyle/>
        <a:p>
          <a:endParaRPr kumimoji="1" lang="ja-JP" altLang="en-US"/>
        </a:p>
      </dgm:t>
    </dgm:pt>
    <dgm:pt modelId="{45519318-650D-4C36-86D8-6D9A2DE92974}" type="sibTrans" cxnId="{AE391B14-9817-42A0-B74E-64FA919047E6}">
      <dgm:prSet/>
      <dgm:spPr/>
      <dgm:t>
        <a:bodyPr/>
        <a:lstStyle/>
        <a:p>
          <a:endParaRPr kumimoji="1" lang="ja-JP" altLang="en-US"/>
        </a:p>
      </dgm:t>
    </dgm:pt>
    <dgm:pt modelId="{B2BFA0C3-56E0-4454-9AE7-E5E7F4889B75}">
      <dgm:prSet phldrT="[テキスト]"/>
      <dgm:spPr/>
      <dgm:t>
        <a:bodyPr/>
        <a:lstStyle/>
        <a:p>
          <a:r>
            <a:rPr kumimoji="1" lang="ja-JP" altLang="en-US" dirty="0"/>
            <a:t>支給・不支給を決定</a:t>
          </a:r>
        </a:p>
      </dgm:t>
    </dgm:pt>
    <dgm:pt modelId="{173F8091-55B8-42BB-BF8A-1A687C03969B}" type="parTrans" cxnId="{44BE5B0A-213F-4056-BB75-EBD1EF797A2A}">
      <dgm:prSet/>
      <dgm:spPr/>
      <dgm:t>
        <a:bodyPr/>
        <a:lstStyle/>
        <a:p>
          <a:endParaRPr kumimoji="1" lang="ja-JP" altLang="en-US"/>
        </a:p>
      </dgm:t>
    </dgm:pt>
    <dgm:pt modelId="{8D8D66AB-9AA0-4668-BC6A-54D55CA615FF}" type="sibTrans" cxnId="{44BE5B0A-213F-4056-BB75-EBD1EF797A2A}">
      <dgm:prSet/>
      <dgm:spPr/>
      <dgm:t>
        <a:bodyPr/>
        <a:lstStyle/>
        <a:p>
          <a:endParaRPr kumimoji="1" lang="ja-JP" altLang="en-US"/>
        </a:p>
      </dgm:t>
    </dgm:pt>
    <dgm:pt modelId="{EF5FB989-F225-4D66-844B-CE5E45BE7F8B}">
      <dgm:prSet phldrT="[テキスト]"/>
      <dgm:spPr/>
      <dgm:t>
        <a:bodyPr/>
        <a:lstStyle/>
        <a:p>
          <a:r>
            <a:rPr kumimoji="1" lang="ja-JP" altLang="en-US" dirty="0"/>
            <a:t>認定医</a:t>
          </a:r>
        </a:p>
      </dgm:t>
    </dgm:pt>
    <dgm:pt modelId="{950A2457-82CD-498F-97BD-4225F765EC46}" type="parTrans" cxnId="{08711D19-2460-408B-A242-B0F5BC91B6FE}">
      <dgm:prSet/>
      <dgm:spPr/>
      <dgm:t>
        <a:bodyPr/>
        <a:lstStyle/>
        <a:p>
          <a:endParaRPr kumimoji="1" lang="ja-JP" altLang="en-US"/>
        </a:p>
      </dgm:t>
    </dgm:pt>
    <dgm:pt modelId="{2E67E735-D0FB-4F37-8643-AE854D85BB9C}" type="sibTrans" cxnId="{08711D19-2460-408B-A242-B0F5BC91B6FE}">
      <dgm:prSet/>
      <dgm:spPr/>
      <dgm:t>
        <a:bodyPr/>
        <a:lstStyle/>
        <a:p>
          <a:endParaRPr kumimoji="1" lang="ja-JP" altLang="en-US"/>
        </a:p>
      </dgm:t>
    </dgm:pt>
    <dgm:pt modelId="{9F49F465-43A6-4FEA-8454-9D78CF69524E}" type="pres">
      <dgm:prSet presAssocID="{E3D90A7C-63AB-4231-AB47-76D6A8BF1E0D}" presName="Name0" presStyleCnt="0">
        <dgm:presLayoutVars>
          <dgm:dir/>
          <dgm:resizeHandles val="exact"/>
        </dgm:presLayoutVars>
      </dgm:prSet>
      <dgm:spPr/>
    </dgm:pt>
    <dgm:pt modelId="{D217A736-AD91-4323-8B12-8E394FF62B45}" type="pres">
      <dgm:prSet presAssocID="{3E775313-8557-4E45-BA69-B96833DB689C}" presName="node" presStyleLbl="node1" presStyleIdx="0" presStyleCnt="5">
        <dgm:presLayoutVars>
          <dgm:bulletEnabled val="1"/>
        </dgm:presLayoutVars>
      </dgm:prSet>
      <dgm:spPr/>
    </dgm:pt>
    <dgm:pt modelId="{71499B7E-E93B-466F-BD6F-452ED497EB2E}" type="pres">
      <dgm:prSet presAssocID="{50B40E93-858E-45E4-BEA4-D6A34AED9CB1}" presName="sibTrans" presStyleLbl="sibTrans2D1" presStyleIdx="0" presStyleCnt="4"/>
      <dgm:spPr/>
    </dgm:pt>
    <dgm:pt modelId="{1ECAC6D6-7625-4C6B-8365-B85670A3727C}" type="pres">
      <dgm:prSet presAssocID="{50B40E93-858E-45E4-BEA4-D6A34AED9CB1}" presName="connectorText" presStyleLbl="sibTrans2D1" presStyleIdx="0" presStyleCnt="4"/>
      <dgm:spPr/>
    </dgm:pt>
    <dgm:pt modelId="{9B99FAA6-CBD6-4A98-9F9B-806AACED7605}" type="pres">
      <dgm:prSet presAssocID="{AE037FFE-56AF-4095-A718-62955AD2FC35}" presName="node" presStyleLbl="node1" presStyleIdx="1" presStyleCnt="5" custScaleX="117558">
        <dgm:presLayoutVars>
          <dgm:bulletEnabled val="1"/>
        </dgm:presLayoutVars>
      </dgm:prSet>
      <dgm:spPr/>
    </dgm:pt>
    <dgm:pt modelId="{7F040CDA-C29B-4D72-92E8-53CC6321D297}" type="pres">
      <dgm:prSet presAssocID="{1B9BA051-5B9B-47DA-BE47-E4A282C932CE}" presName="sibTrans" presStyleLbl="sibTrans2D1" presStyleIdx="1" presStyleCnt="4"/>
      <dgm:spPr/>
    </dgm:pt>
    <dgm:pt modelId="{CB808C25-971C-4D5F-ADA6-817992ACF489}" type="pres">
      <dgm:prSet presAssocID="{1B9BA051-5B9B-47DA-BE47-E4A282C932CE}" presName="connectorText" presStyleLbl="sibTrans2D1" presStyleIdx="1" presStyleCnt="4"/>
      <dgm:spPr/>
    </dgm:pt>
    <dgm:pt modelId="{B4557D88-CB00-426F-9404-74A213125EDA}" type="pres">
      <dgm:prSet presAssocID="{3A43FDA8-DEB8-4A03-A5FE-80CD0F4ADE0E}" presName="node" presStyleLbl="node1" presStyleIdx="2" presStyleCnt="5" custScaleX="118752">
        <dgm:presLayoutVars>
          <dgm:bulletEnabled val="1"/>
        </dgm:presLayoutVars>
      </dgm:prSet>
      <dgm:spPr/>
    </dgm:pt>
    <dgm:pt modelId="{704930C0-E6BD-425F-96D6-E2A430B173D7}" type="pres">
      <dgm:prSet presAssocID="{45519318-650D-4C36-86D8-6D9A2DE92974}" presName="sibTrans" presStyleLbl="sibTrans2D1" presStyleIdx="2" presStyleCnt="4"/>
      <dgm:spPr/>
    </dgm:pt>
    <dgm:pt modelId="{D9494A13-B772-495D-AF94-DDC14386838D}" type="pres">
      <dgm:prSet presAssocID="{45519318-650D-4C36-86D8-6D9A2DE92974}" presName="connectorText" presStyleLbl="sibTrans2D1" presStyleIdx="2" presStyleCnt="4"/>
      <dgm:spPr/>
    </dgm:pt>
    <dgm:pt modelId="{F202C310-C6C7-4A99-AFA9-0DE658180ABB}" type="pres">
      <dgm:prSet presAssocID="{EF5FB989-F225-4D66-844B-CE5E45BE7F8B}" presName="node" presStyleLbl="node1" presStyleIdx="3" presStyleCnt="5">
        <dgm:presLayoutVars>
          <dgm:bulletEnabled val="1"/>
        </dgm:presLayoutVars>
      </dgm:prSet>
      <dgm:spPr/>
    </dgm:pt>
    <dgm:pt modelId="{D39120AF-7CC8-46DA-9783-E4D0A4B9FB93}" type="pres">
      <dgm:prSet presAssocID="{2E67E735-D0FB-4F37-8643-AE854D85BB9C}" presName="sibTrans" presStyleLbl="sibTrans2D1" presStyleIdx="3" presStyleCnt="4"/>
      <dgm:spPr/>
    </dgm:pt>
    <dgm:pt modelId="{24601020-5974-4E40-AE21-50516765B9E3}" type="pres">
      <dgm:prSet presAssocID="{2E67E735-D0FB-4F37-8643-AE854D85BB9C}" presName="connectorText" presStyleLbl="sibTrans2D1" presStyleIdx="3" presStyleCnt="4"/>
      <dgm:spPr/>
    </dgm:pt>
    <dgm:pt modelId="{BAE1447E-F3A8-495B-A3F9-F45FCB01C0A5}" type="pres">
      <dgm:prSet presAssocID="{B2BFA0C3-56E0-4454-9AE7-E5E7F4889B75}" presName="node" presStyleLbl="node1" presStyleIdx="4" presStyleCnt="5">
        <dgm:presLayoutVars>
          <dgm:bulletEnabled val="1"/>
        </dgm:presLayoutVars>
      </dgm:prSet>
      <dgm:spPr/>
    </dgm:pt>
  </dgm:ptLst>
  <dgm:cxnLst>
    <dgm:cxn modelId="{C7BA1207-820C-48BC-8F7F-B45B83A913F7}" srcId="{E3D90A7C-63AB-4231-AB47-76D6A8BF1E0D}" destId="{AE037FFE-56AF-4095-A718-62955AD2FC35}" srcOrd="1" destOrd="0" parTransId="{FB7FBA96-A027-4BE7-8227-0399CA2E90B3}" sibTransId="{1B9BA051-5B9B-47DA-BE47-E4A282C932CE}"/>
    <dgm:cxn modelId="{44BE5B0A-213F-4056-BB75-EBD1EF797A2A}" srcId="{E3D90A7C-63AB-4231-AB47-76D6A8BF1E0D}" destId="{B2BFA0C3-56E0-4454-9AE7-E5E7F4889B75}" srcOrd="4" destOrd="0" parTransId="{173F8091-55B8-42BB-BF8A-1A687C03969B}" sibTransId="{8D8D66AB-9AA0-4668-BC6A-54D55CA615FF}"/>
    <dgm:cxn modelId="{6A8ECD10-5CFA-43C0-AC64-EFCA54662B7E}" srcId="{E3D90A7C-63AB-4231-AB47-76D6A8BF1E0D}" destId="{3E775313-8557-4E45-BA69-B96833DB689C}" srcOrd="0" destOrd="0" parTransId="{9838D0E0-04F0-4DD7-94A3-B02F8C805EEE}" sibTransId="{50B40E93-858E-45E4-BEA4-D6A34AED9CB1}"/>
    <dgm:cxn modelId="{AE391B14-9817-42A0-B74E-64FA919047E6}" srcId="{E3D90A7C-63AB-4231-AB47-76D6A8BF1E0D}" destId="{3A43FDA8-DEB8-4A03-A5FE-80CD0F4ADE0E}" srcOrd="2" destOrd="0" parTransId="{6853AAC8-555B-4BD2-9851-4B5C66BA86C7}" sibTransId="{45519318-650D-4C36-86D8-6D9A2DE92974}"/>
    <dgm:cxn modelId="{08711D19-2460-408B-A242-B0F5BC91B6FE}" srcId="{E3D90A7C-63AB-4231-AB47-76D6A8BF1E0D}" destId="{EF5FB989-F225-4D66-844B-CE5E45BE7F8B}" srcOrd="3" destOrd="0" parTransId="{950A2457-82CD-498F-97BD-4225F765EC46}" sibTransId="{2E67E735-D0FB-4F37-8643-AE854D85BB9C}"/>
    <dgm:cxn modelId="{D667A52C-E7EF-4232-9D69-4D37B3370D71}" type="presOf" srcId="{1B9BA051-5B9B-47DA-BE47-E4A282C932CE}" destId="{7F040CDA-C29B-4D72-92E8-53CC6321D297}" srcOrd="0" destOrd="0" presId="urn:microsoft.com/office/officeart/2005/8/layout/process1"/>
    <dgm:cxn modelId="{B896A249-B67C-4F44-8FD2-2F9EF2EC6200}" type="presOf" srcId="{E3D90A7C-63AB-4231-AB47-76D6A8BF1E0D}" destId="{9F49F465-43A6-4FEA-8454-9D78CF69524E}" srcOrd="0" destOrd="0" presId="urn:microsoft.com/office/officeart/2005/8/layout/process1"/>
    <dgm:cxn modelId="{0154D469-8EB1-4809-923D-138010BE68DA}" type="presOf" srcId="{B2BFA0C3-56E0-4454-9AE7-E5E7F4889B75}" destId="{BAE1447E-F3A8-495B-A3F9-F45FCB01C0A5}" srcOrd="0" destOrd="0" presId="urn:microsoft.com/office/officeart/2005/8/layout/process1"/>
    <dgm:cxn modelId="{495E014E-489E-459C-BEEC-1864F037255A}" type="presOf" srcId="{2E67E735-D0FB-4F37-8643-AE854D85BB9C}" destId="{D39120AF-7CC8-46DA-9783-E4D0A4B9FB93}" srcOrd="0" destOrd="0" presId="urn:microsoft.com/office/officeart/2005/8/layout/process1"/>
    <dgm:cxn modelId="{AB6B3155-BE0A-4374-AEE1-1EFB8A2B5403}" type="presOf" srcId="{50B40E93-858E-45E4-BEA4-D6A34AED9CB1}" destId="{1ECAC6D6-7625-4C6B-8365-B85670A3727C}" srcOrd="1" destOrd="0" presId="urn:microsoft.com/office/officeart/2005/8/layout/process1"/>
    <dgm:cxn modelId="{448C115A-9F98-421D-A7D1-4B7DB56BB2DE}" type="presOf" srcId="{45519318-650D-4C36-86D8-6D9A2DE92974}" destId="{704930C0-E6BD-425F-96D6-E2A430B173D7}" srcOrd="0" destOrd="0" presId="urn:microsoft.com/office/officeart/2005/8/layout/process1"/>
    <dgm:cxn modelId="{278ED77E-1D86-4A92-A2E2-AB235B8DED91}" type="presOf" srcId="{1B9BA051-5B9B-47DA-BE47-E4A282C932CE}" destId="{CB808C25-971C-4D5F-ADA6-817992ACF489}" srcOrd="1" destOrd="0" presId="urn:microsoft.com/office/officeart/2005/8/layout/process1"/>
    <dgm:cxn modelId="{C8FDA780-76EC-4F98-A593-90DDBFAD3EDB}" type="presOf" srcId="{3A43FDA8-DEB8-4A03-A5FE-80CD0F4ADE0E}" destId="{B4557D88-CB00-426F-9404-74A213125EDA}" srcOrd="0" destOrd="0" presId="urn:microsoft.com/office/officeart/2005/8/layout/process1"/>
    <dgm:cxn modelId="{1DF2D590-298C-4F8C-8E3C-61CE0504BD45}" type="presOf" srcId="{EF5FB989-F225-4D66-844B-CE5E45BE7F8B}" destId="{F202C310-C6C7-4A99-AFA9-0DE658180ABB}" srcOrd="0" destOrd="0" presId="urn:microsoft.com/office/officeart/2005/8/layout/process1"/>
    <dgm:cxn modelId="{602F7593-EEDE-463F-8683-9555E8ACE8F4}" type="presOf" srcId="{50B40E93-858E-45E4-BEA4-D6A34AED9CB1}" destId="{71499B7E-E93B-466F-BD6F-452ED497EB2E}" srcOrd="0" destOrd="0" presId="urn:microsoft.com/office/officeart/2005/8/layout/process1"/>
    <dgm:cxn modelId="{793E2497-7848-4750-827C-D15A4D27B892}" type="presOf" srcId="{3E775313-8557-4E45-BA69-B96833DB689C}" destId="{D217A736-AD91-4323-8B12-8E394FF62B45}" srcOrd="0" destOrd="0" presId="urn:microsoft.com/office/officeart/2005/8/layout/process1"/>
    <dgm:cxn modelId="{F417A7B7-46E5-4161-AEEC-DFA21EFF42F1}" type="presOf" srcId="{45519318-650D-4C36-86D8-6D9A2DE92974}" destId="{D9494A13-B772-495D-AF94-DDC14386838D}" srcOrd="1" destOrd="0" presId="urn:microsoft.com/office/officeart/2005/8/layout/process1"/>
    <dgm:cxn modelId="{F6C316BD-9302-4452-A954-D1448AE258AF}" type="presOf" srcId="{2E67E735-D0FB-4F37-8643-AE854D85BB9C}" destId="{24601020-5974-4E40-AE21-50516765B9E3}" srcOrd="1" destOrd="0" presId="urn:microsoft.com/office/officeart/2005/8/layout/process1"/>
    <dgm:cxn modelId="{7F2858D6-52EA-4D25-9227-1904CB239E06}" type="presOf" srcId="{AE037FFE-56AF-4095-A718-62955AD2FC35}" destId="{9B99FAA6-CBD6-4A98-9F9B-806AACED7605}" srcOrd="0" destOrd="0" presId="urn:microsoft.com/office/officeart/2005/8/layout/process1"/>
    <dgm:cxn modelId="{C7B4F6D3-12F7-4519-B419-4B79F4131D57}" type="presParOf" srcId="{9F49F465-43A6-4FEA-8454-9D78CF69524E}" destId="{D217A736-AD91-4323-8B12-8E394FF62B45}" srcOrd="0" destOrd="0" presId="urn:microsoft.com/office/officeart/2005/8/layout/process1"/>
    <dgm:cxn modelId="{D118981A-DD5E-4798-8B64-7B5DA0FD4334}" type="presParOf" srcId="{9F49F465-43A6-4FEA-8454-9D78CF69524E}" destId="{71499B7E-E93B-466F-BD6F-452ED497EB2E}" srcOrd="1" destOrd="0" presId="urn:microsoft.com/office/officeart/2005/8/layout/process1"/>
    <dgm:cxn modelId="{9C5F0F9E-B5F3-42A2-AB75-8051095CACE0}" type="presParOf" srcId="{71499B7E-E93B-466F-BD6F-452ED497EB2E}" destId="{1ECAC6D6-7625-4C6B-8365-B85670A3727C}" srcOrd="0" destOrd="0" presId="urn:microsoft.com/office/officeart/2005/8/layout/process1"/>
    <dgm:cxn modelId="{FAD2815C-7723-45D8-AB5E-481D8F1BA5F4}" type="presParOf" srcId="{9F49F465-43A6-4FEA-8454-9D78CF69524E}" destId="{9B99FAA6-CBD6-4A98-9F9B-806AACED7605}" srcOrd="2" destOrd="0" presId="urn:microsoft.com/office/officeart/2005/8/layout/process1"/>
    <dgm:cxn modelId="{7D8D3ACC-9DA4-41E6-A1E3-0FC6070294C2}" type="presParOf" srcId="{9F49F465-43A6-4FEA-8454-9D78CF69524E}" destId="{7F040CDA-C29B-4D72-92E8-53CC6321D297}" srcOrd="3" destOrd="0" presId="urn:microsoft.com/office/officeart/2005/8/layout/process1"/>
    <dgm:cxn modelId="{92D68882-B0D4-4C9D-BCA8-881A9A532A70}" type="presParOf" srcId="{7F040CDA-C29B-4D72-92E8-53CC6321D297}" destId="{CB808C25-971C-4D5F-ADA6-817992ACF489}" srcOrd="0" destOrd="0" presId="urn:microsoft.com/office/officeart/2005/8/layout/process1"/>
    <dgm:cxn modelId="{0194C606-C1AA-4F1D-8298-EBB79F6C787A}" type="presParOf" srcId="{9F49F465-43A6-4FEA-8454-9D78CF69524E}" destId="{B4557D88-CB00-426F-9404-74A213125EDA}" srcOrd="4" destOrd="0" presId="urn:microsoft.com/office/officeart/2005/8/layout/process1"/>
    <dgm:cxn modelId="{EBD4444F-30CD-4E3C-AF99-A5C4A5B941AE}" type="presParOf" srcId="{9F49F465-43A6-4FEA-8454-9D78CF69524E}" destId="{704930C0-E6BD-425F-96D6-E2A430B173D7}" srcOrd="5" destOrd="0" presId="urn:microsoft.com/office/officeart/2005/8/layout/process1"/>
    <dgm:cxn modelId="{C309CE4B-5A60-4748-9796-937A79700164}" type="presParOf" srcId="{704930C0-E6BD-425F-96D6-E2A430B173D7}" destId="{D9494A13-B772-495D-AF94-DDC14386838D}" srcOrd="0" destOrd="0" presId="urn:microsoft.com/office/officeart/2005/8/layout/process1"/>
    <dgm:cxn modelId="{11EFEFB7-DA49-422D-9DCD-84A86658F984}" type="presParOf" srcId="{9F49F465-43A6-4FEA-8454-9D78CF69524E}" destId="{F202C310-C6C7-4A99-AFA9-0DE658180ABB}" srcOrd="6" destOrd="0" presId="urn:microsoft.com/office/officeart/2005/8/layout/process1"/>
    <dgm:cxn modelId="{BBC0CC06-F8E2-457B-A4BE-5031ED8168C4}" type="presParOf" srcId="{9F49F465-43A6-4FEA-8454-9D78CF69524E}" destId="{D39120AF-7CC8-46DA-9783-E4D0A4B9FB93}" srcOrd="7" destOrd="0" presId="urn:microsoft.com/office/officeart/2005/8/layout/process1"/>
    <dgm:cxn modelId="{6D61CB77-2EBE-45AC-918E-AE3C2CE2E5E5}" type="presParOf" srcId="{D39120AF-7CC8-46DA-9783-E4D0A4B9FB93}" destId="{24601020-5974-4E40-AE21-50516765B9E3}" srcOrd="0" destOrd="0" presId="urn:microsoft.com/office/officeart/2005/8/layout/process1"/>
    <dgm:cxn modelId="{5715D263-6E74-4251-94E2-38269BE43E1A}" type="presParOf" srcId="{9F49F465-43A6-4FEA-8454-9D78CF69524E}" destId="{BAE1447E-F3A8-495B-A3F9-F45FCB01C0A5}"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89479-8B49-45D9-BABF-F5CFB571DFA8}" type="doc">
      <dgm:prSet loTypeId="urn:microsoft.com/office/officeart/2005/8/layout/process1" loCatId="process" qsTypeId="urn:microsoft.com/office/officeart/2005/8/quickstyle/simple1" qsCatId="simple" csTypeId="urn:microsoft.com/office/officeart/2005/8/colors/accent1_2" csCatId="accent1" phldr="1"/>
      <dgm:spPr/>
    </dgm:pt>
    <dgm:pt modelId="{85F22508-324C-4ADB-A116-101E92E47852}">
      <dgm:prSet phldrT="[テキスト]"/>
      <dgm:spPr/>
      <dgm:t>
        <a:bodyPr/>
        <a:lstStyle/>
        <a:p>
          <a:r>
            <a:rPr kumimoji="1" lang="ja-JP" altLang="en-US" dirty="0"/>
            <a:t>障害者</a:t>
          </a:r>
        </a:p>
      </dgm:t>
    </dgm:pt>
    <dgm:pt modelId="{E238873B-505F-4324-B75E-1A15A6019526}" type="parTrans" cxnId="{535DCE08-BE08-45EB-9D1E-CF8F1693072C}">
      <dgm:prSet/>
      <dgm:spPr/>
      <dgm:t>
        <a:bodyPr/>
        <a:lstStyle/>
        <a:p>
          <a:endParaRPr kumimoji="1" lang="ja-JP" altLang="en-US"/>
        </a:p>
      </dgm:t>
    </dgm:pt>
    <dgm:pt modelId="{79D70561-46ED-42E4-9CCB-00F8957EA8BF}" type="sibTrans" cxnId="{535DCE08-BE08-45EB-9D1E-CF8F1693072C}">
      <dgm:prSet/>
      <dgm:spPr/>
      <dgm:t>
        <a:bodyPr/>
        <a:lstStyle/>
        <a:p>
          <a:endParaRPr kumimoji="1" lang="ja-JP" altLang="en-US"/>
        </a:p>
      </dgm:t>
    </dgm:pt>
    <dgm:pt modelId="{DBB4FDCA-4345-40F7-AE29-42093176FC32}">
      <dgm:prSet phldrT="[テキスト]"/>
      <dgm:spPr/>
      <dgm:t>
        <a:bodyPr/>
        <a:lstStyle/>
        <a:p>
          <a:r>
            <a:rPr kumimoji="1" lang="ja-JP" altLang="en-US" dirty="0"/>
            <a:t>年金事務所</a:t>
          </a:r>
        </a:p>
      </dgm:t>
    </dgm:pt>
    <dgm:pt modelId="{D5441438-B096-432A-8B18-706627C7D42B}" type="parTrans" cxnId="{F0F1099F-69DE-4391-AEAB-9CB46A41AA0A}">
      <dgm:prSet/>
      <dgm:spPr/>
      <dgm:t>
        <a:bodyPr/>
        <a:lstStyle/>
        <a:p>
          <a:endParaRPr kumimoji="1" lang="ja-JP" altLang="en-US"/>
        </a:p>
      </dgm:t>
    </dgm:pt>
    <dgm:pt modelId="{82A2C7D1-E3ED-4E68-BF36-708C7B9E027B}" type="sibTrans" cxnId="{F0F1099F-69DE-4391-AEAB-9CB46A41AA0A}">
      <dgm:prSet/>
      <dgm:spPr/>
      <dgm:t>
        <a:bodyPr/>
        <a:lstStyle/>
        <a:p>
          <a:endParaRPr kumimoji="1" lang="ja-JP" altLang="en-US"/>
        </a:p>
      </dgm:t>
    </dgm:pt>
    <dgm:pt modelId="{5CE90DAB-8B32-4658-B601-2F89020EE3AF}">
      <dgm:prSet phldrT="[テキスト]"/>
      <dgm:spPr/>
      <dgm:t>
        <a:bodyPr/>
        <a:lstStyle/>
        <a:p>
          <a:r>
            <a:rPr kumimoji="1" lang="ja-JP" altLang="en-US" dirty="0"/>
            <a:t>年金機構本部</a:t>
          </a:r>
        </a:p>
      </dgm:t>
    </dgm:pt>
    <dgm:pt modelId="{B301C22A-54CF-48A7-A811-D72A47DD4431}" type="parTrans" cxnId="{FD636050-BC3A-4393-8E6F-B2CACF0DE8E5}">
      <dgm:prSet/>
      <dgm:spPr/>
      <dgm:t>
        <a:bodyPr/>
        <a:lstStyle/>
        <a:p>
          <a:endParaRPr kumimoji="1" lang="ja-JP" altLang="en-US"/>
        </a:p>
      </dgm:t>
    </dgm:pt>
    <dgm:pt modelId="{F29CB390-9350-438A-B8BB-69EE9699CBA8}" type="sibTrans" cxnId="{FD636050-BC3A-4393-8E6F-B2CACF0DE8E5}">
      <dgm:prSet/>
      <dgm:spPr/>
      <dgm:t>
        <a:bodyPr/>
        <a:lstStyle/>
        <a:p>
          <a:endParaRPr kumimoji="1" lang="ja-JP" altLang="en-US"/>
        </a:p>
      </dgm:t>
    </dgm:pt>
    <dgm:pt modelId="{55E33BAB-15A1-4929-AE57-80325461BBF1}">
      <dgm:prSet phldrT="[テキスト]"/>
      <dgm:spPr/>
      <dgm:t>
        <a:bodyPr/>
        <a:lstStyle/>
        <a:p>
          <a:r>
            <a:rPr kumimoji="1" lang="ja-JP" altLang="en-US" dirty="0"/>
            <a:t>本部の認定医</a:t>
          </a:r>
        </a:p>
      </dgm:t>
    </dgm:pt>
    <dgm:pt modelId="{0C96380B-BD85-4595-8635-9D6D93A6806C}" type="parTrans" cxnId="{90F1B8A0-47C7-4352-85C2-82AB446D1B9D}">
      <dgm:prSet/>
      <dgm:spPr/>
      <dgm:t>
        <a:bodyPr/>
        <a:lstStyle/>
        <a:p>
          <a:endParaRPr kumimoji="1" lang="ja-JP" altLang="en-US"/>
        </a:p>
      </dgm:t>
    </dgm:pt>
    <dgm:pt modelId="{5693AAE2-6D93-44DA-A25B-11D3490A8AA3}" type="sibTrans" cxnId="{90F1B8A0-47C7-4352-85C2-82AB446D1B9D}">
      <dgm:prSet/>
      <dgm:spPr/>
      <dgm:t>
        <a:bodyPr/>
        <a:lstStyle/>
        <a:p>
          <a:endParaRPr kumimoji="1" lang="ja-JP" altLang="en-US"/>
        </a:p>
      </dgm:t>
    </dgm:pt>
    <dgm:pt modelId="{4AD08296-FA87-44BF-ACB6-33AD454901C7}">
      <dgm:prSet phldrT="[テキスト]"/>
      <dgm:spPr/>
      <dgm:t>
        <a:bodyPr/>
        <a:lstStyle/>
        <a:p>
          <a:r>
            <a:rPr kumimoji="1" lang="ja-JP" altLang="en-US" dirty="0"/>
            <a:t>支給・不支給を決定</a:t>
          </a:r>
        </a:p>
      </dgm:t>
    </dgm:pt>
    <dgm:pt modelId="{5E63C535-7A57-41B5-AA05-0A45BA17DF85}" type="parTrans" cxnId="{81CA8D72-1804-469D-994A-4E69209CA96C}">
      <dgm:prSet/>
      <dgm:spPr/>
      <dgm:t>
        <a:bodyPr/>
        <a:lstStyle/>
        <a:p>
          <a:endParaRPr kumimoji="1" lang="ja-JP" altLang="en-US"/>
        </a:p>
      </dgm:t>
    </dgm:pt>
    <dgm:pt modelId="{A0C305E9-A92F-446E-9540-21FE685D26A2}" type="sibTrans" cxnId="{81CA8D72-1804-469D-994A-4E69209CA96C}">
      <dgm:prSet/>
      <dgm:spPr/>
      <dgm:t>
        <a:bodyPr/>
        <a:lstStyle/>
        <a:p>
          <a:endParaRPr kumimoji="1" lang="ja-JP" altLang="en-US"/>
        </a:p>
      </dgm:t>
    </dgm:pt>
    <dgm:pt modelId="{34559B5D-2ACB-4613-8F92-1AF551A4786A}" type="pres">
      <dgm:prSet presAssocID="{F3989479-8B49-45D9-BABF-F5CFB571DFA8}" presName="Name0" presStyleCnt="0">
        <dgm:presLayoutVars>
          <dgm:dir/>
          <dgm:resizeHandles val="exact"/>
        </dgm:presLayoutVars>
      </dgm:prSet>
      <dgm:spPr/>
    </dgm:pt>
    <dgm:pt modelId="{AEF05663-B1EE-4608-8FB4-FEB86F490548}" type="pres">
      <dgm:prSet presAssocID="{85F22508-324C-4ADB-A116-101E92E47852}" presName="node" presStyleLbl="node1" presStyleIdx="0" presStyleCnt="5" custScaleX="81721">
        <dgm:presLayoutVars>
          <dgm:bulletEnabled val="1"/>
        </dgm:presLayoutVars>
      </dgm:prSet>
      <dgm:spPr/>
    </dgm:pt>
    <dgm:pt modelId="{D44DDEAC-24DA-42D1-AF63-B2A6E6180AAC}" type="pres">
      <dgm:prSet presAssocID="{79D70561-46ED-42E4-9CCB-00F8957EA8BF}" presName="sibTrans" presStyleLbl="sibTrans2D1" presStyleIdx="0" presStyleCnt="4"/>
      <dgm:spPr/>
    </dgm:pt>
    <dgm:pt modelId="{1FA3F842-4BC0-43EB-8909-985D918526CC}" type="pres">
      <dgm:prSet presAssocID="{79D70561-46ED-42E4-9CCB-00F8957EA8BF}" presName="connectorText" presStyleLbl="sibTrans2D1" presStyleIdx="0" presStyleCnt="4"/>
      <dgm:spPr/>
    </dgm:pt>
    <dgm:pt modelId="{005C6640-EFD3-4559-91A6-B2F67F1C7C79}" type="pres">
      <dgm:prSet presAssocID="{DBB4FDCA-4345-40F7-AE29-42093176FC32}" presName="node" presStyleLbl="node1" presStyleIdx="1" presStyleCnt="5" custScaleX="119260">
        <dgm:presLayoutVars>
          <dgm:bulletEnabled val="1"/>
        </dgm:presLayoutVars>
      </dgm:prSet>
      <dgm:spPr/>
    </dgm:pt>
    <dgm:pt modelId="{729061A5-C3B9-45B2-91C4-95327055A482}" type="pres">
      <dgm:prSet presAssocID="{82A2C7D1-E3ED-4E68-BF36-708C7B9E027B}" presName="sibTrans" presStyleLbl="sibTrans2D1" presStyleIdx="1" presStyleCnt="4"/>
      <dgm:spPr/>
    </dgm:pt>
    <dgm:pt modelId="{021AB61D-5EA4-458D-A38B-A4EB104F9820}" type="pres">
      <dgm:prSet presAssocID="{82A2C7D1-E3ED-4E68-BF36-708C7B9E027B}" presName="connectorText" presStyleLbl="sibTrans2D1" presStyleIdx="1" presStyleCnt="4"/>
      <dgm:spPr/>
    </dgm:pt>
    <dgm:pt modelId="{F73C71A8-EBE5-4DBA-AF5C-0F9F8D6B5E23}" type="pres">
      <dgm:prSet presAssocID="{5CE90DAB-8B32-4658-B601-2F89020EE3AF}" presName="node" presStyleLbl="node1" presStyleIdx="2" presStyleCnt="5">
        <dgm:presLayoutVars>
          <dgm:bulletEnabled val="1"/>
        </dgm:presLayoutVars>
      </dgm:prSet>
      <dgm:spPr/>
    </dgm:pt>
    <dgm:pt modelId="{31F40DB9-9C3B-4B4C-8120-EDF6A4769578}" type="pres">
      <dgm:prSet presAssocID="{F29CB390-9350-438A-B8BB-69EE9699CBA8}" presName="sibTrans" presStyleLbl="sibTrans2D1" presStyleIdx="2" presStyleCnt="4"/>
      <dgm:spPr/>
    </dgm:pt>
    <dgm:pt modelId="{1EEB47B5-CFB6-4CC5-A22A-3209ACEA44EC}" type="pres">
      <dgm:prSet presAssocID="{F29CB390-9350-438A-B8BB-69EE9699CBA8}" presName="connectorText" presStyleLbl="sibTrans2D1" presStyleIdx="2" presStyleCnt="4"/>
      <dgm:spPr/>
    </dgm:pt>
    <dgm:pt modelId="{1DEC5837-9EAB-4FA0-A170-FA12AA701C28}" type="pres">
      <dgm:prSet presAssocID="{55E33BAB-15A1-4929-AE57-80325461BBF1}" presName="node" presStyleLbl="node1" presStyleIdx="3" presStyleCnt="5" custScaleX="153570">
        <dgm:presLayoutVars>
          <dgm:bulletEnabled val="1"/>
        </dgm:presLayoutVars>
      </dgm:prSet>
      <dgm:spPr/>
    </dgm:pt>
    <dgm:pt modelId="{64DA3BCB-D319-4061-8EE8-0FAA85F72BDB}" type="pres">
      <dgm:prSet presAssocID="{5693AAE2-6D93-44DA-A25B-11D3490A8AA3}" presName="sibTrans" presStyleLbl="sibTrans2D1" presStyleIdx="3" presStyleCnt="4"/>
      <dgm:spPr/>
    </dgm:pt>
    <dgm:pt modelId="{8D6CA8CF-96D4-448F-9550-2C0080864199}" type="pres">
      <dgm:prSet presAssocID="{5693AAE2-6D93-44DA-A25B-11D3490A8AA3}" presName="connectorText" presStyleLbl="sibTrans2D1" presStyleIdx="3" presStyleCnt="4"/>
      <dgm:spPr/>
    </dgm:pt>
    <dgm:pt modelId="{186B8F67-4BD5-4542-A214-BFDEAF33E5FA}" type="pres">
      <dgm:prSet presAssocID="{4AD08296-FA87-44BF-ACB6-33AD454901C7}" presName="node" presStyleLbl="node1" presStyleIdx="4" presStyleCnt="5">
        <dgm:presLayoutVars>
          <dgm:bulletEnabled val="1"/>
        </dgm:presLayoutVars>
      </dgm:prSet>
      <dgm:spPr/>
    </dgm:pt>
  </dgm:ptLst>
  <dgm:cxnLst>
    <dgm:cxn modelId="{C0E47E02-42F2-4C60-9AB3-3DAA1CC865C8}" type="presOf" srcId="{F29CB390-9350-438A-B8BB-69EE9699CBA8}" destId="{31F40DB9-9C3B-4B4C-8120-EDF6A4769578}" srcOrd="0" destOrd="0" presId="urn:microsoft.com/office/officeart/2005/8/layout/process1"/>
    <dgm:cxn modelId="{535DCE08-BE08-45EB-9D1E-CF8F1693072C}" srcId="{F3989479-8B49-45D9-BABF-F5CFB571DFA8}" destId="{85F22508-324C-4ADB-A116-101E92E47852}" srcOrd="0" destOrd="0" parTransId="{E238873B-505F-4324-B75E-1A15A6019526}" sibTransId="{79D70561-46ED-42E4-9CCB-00F8957EA8BF}"/>
    <dgm:cxn modelId="{86025B1D-27DB-4078-8FAA-E824275E2A55}" type="presOf" srcId="{5693AAE2-6D93-44DA-A25B-11D3490A8AA3}" destId="{8D6CA8CF-96D4-448F-9550-2C0080864199}" srcOrd="1" destOrd="0" presId="urn:microsoft.com/office/officeart/2005/8/layout/process1"/>
    <dgm:cxn modelId="{F5BAD81F-20A8-4C20-A9B9-AC23C0F92BFF}" type="presOf" srcId="{F29CB390-9350-438A-B8BB-69EE9699CBA8}" destId="{1EEB47B5-CFB6-4CC5-A22A-3209ACEA44EC}" srcOrd="1" destOrd="0" presId="urn:microsoft.com/office/officeart/2005/8/layout/process1"/>
    <dgm:cxn modelId="{E130EF2B-E444-45B1-98D2-654DCBDDA1D6}" type="presOf" srcId="{79D70561-46ED-42E4-9CCB-00F8957EA8BF}" destId="{D44DDEAC-24DA-42D1-AF63-B2A6E6180AAC}" srcOrd="0" destOrd="0" presId="urn:microsoft.com/office/officeart/2005/8/layout/process1"/>
    <dgm:cxn modelId="{CDB72341-91D8-4F58-B142-0F258808AEAE}" type="presOf" srcId="{DBB4FDCA-4345-40F7-AE29-42093176FC32}" destId="{005C6640-EFD3-4559-91A6-B2F67F1C7C79}" srcOrd="0" destOrd="0" presId="urn:microsoft.com/office/officeart/2005/8/layout/process1"/>
    <dgm:cxn modelId="{06697567-F578-4C35-809E-DF26700B94FC}" type="presOf" srcId="{79D70561-46ED-42E4-9CCB-00F8957EA8BF}" destId="{1FA3F842-4BC0-43EB-8909-985D918526CC}" srcOrd="1" destOrd="0" presId="urn:microsoft.com/office/officeart/2005/8/layout/process1"/>
    <dgm:cxn modelId="{FD636050-BC3A-4393-8E6F-B2CACF0DE8E5}" srcId="{F3989479-8B49-45D9-BABF-F5CFB571DFA8}" destId="{5CE90DAB-8B32-4658-B601-2F89020EE3AF}" srcOrd="2" destOrd="0" parTransId="{B301C22A-54CF-48A7-A811-D72A47DD4431}" sibTransId="{F29CB390-9350-438A-B8BB-69EE9699CBA8}"/>
    <dgm:cxn modelId="{81CA8D72-1804-469D-994A-4E69209CA96C}" srcId="{F3989479-8B49-45D9-BABF-F5CFB571DFA8}" destId="{4AD08296-FA87-44BF-ACB6-33AD454901C7}" srcOrd="4" destOrd="0" parTransId="{5E63C535-7A57-41B5-AA05-0A45BA17DF85}" sibTransId="{A0C305E9-A92F-446E-9540-21FE685D26A2}"/>
    <dgm:cxn modelId="{F0F1099F-69DE-4391-AEAB-9CB46A41AA0A}" srcId="{F3989479-8B49-45D9-BABF-F5CFB571DFA8}" destId="{DBB4FDCA-4345-40F7-AE29-42093176FC32}" srcOrd="1" destOrd="0" parTransId="{D5441438-B096-432A-8B18-706627C7D42B}" sibTransId="{82A2C7D1-E3ED-4E68-BF36-708C7B9E027B}"/>
    <dgm:cxn modelId="{90F1B8A0-47C7-4352-85C2-82AB446D1B9D}" srcId="{F3989479-8B49-45D9-BABF-F5CFB571DFA8}" destId="{55E33BAB-15A1-4929-AE57-80325461BBF1}" srcOrd="3" destOrd="0" parTransId="{0C96380B-BD85-4595-8635-9D6D93A6806C}" sibTransId="{5693AAE2-6D93-44DA-A25B-11D3490A8AA3}"/>
    <dgm:cxn modelId="{DAADEDA2-487F-4E1A-94DD-0B069A33ECCC}" type="presOf" srcId="{82A2C7D1-E3ED-4E68-BF36-708C7B9E027B}" destId="{729061A5-C3B9-45B2-91C4-95327055A482}" srcOrd="0" destOrd="0" presId="urn:microsoft.com/office/officeart/2005/8/layout/process1"/>
    <dgm:cxn modelId="{E3B49BB3-D019-4FBC-A0DC-14D16BA91F7A}" type="presOf" srcId="{5CE90DAB-8B32-4658-B601-2F89020EE3AF}" destId="{F73C71A8-EBE5-4DBA-AF5C-0F9F8D6B5E23}" srcOrd="0" destOrd="0" presId="urn:microsoft.com/office/officeart/2005/8/layout/process1"/>
    <dgm:cxn modelId="{AFE652B9-C9B7-477A-8B4E-46234935D0E0}" type="presOf" srcId="{55E33BAB-15A1-4929-AE57-80325461BBF1}" destId="{1DEC5837-9EAB-4FA0-A170-FA12AA701C28}" srcOrd="0" destOrd="0" presId="urn:microsoft.com/office/officeart/2005/8/layout/process1"/>
    <dgm:cxn modelId="{5B9F2EBF-5447-451B-9843-892BAFCB56C8}" type="presOf" srcId="{F3989479-8B49-45D9-BABF-F5CFB571DFA8}" destId="{34559B5D-2ACB-4613-8F92-1AF551A4786A}" srcOrd="0" destOrd="0" presId="urn:microsoft.com/office/officeart/2005/8/layout/process1"/>
    <dgm:cxn modelId="{C19EADC6-02A8-4BA5-B661-2FC98E8291DE}" type="presOf" srcId="{4AD08296-FA87-44BF-ACB6-33AD454901C7}" destId="{186B8F67-4BD5-4542-A214-BFDEAF33E5FA}" srcOrd="0" destOrd="0" presId="urn:microsoft.com/office/officeart/2005/8/layout/process1"/>
    <dgm:cxn modelId="{10BAC6CF-4016-4CA6-8B60-32BB725E56D4}" type="presOf" srcId="{82A2C7D1-E3ED-4E68-BF36-708C7B9E027B}" destId="{021AB61D-5EA4-458D-A38B-A4EB104F9820}" srcOrd="1" destOrd="0" presId="urn:microsoft.com/office/officeart/2005/8/layout/process1"/>
    <dgm:cxn modelId="{6F798AE3-2723-4C57-BD5F-36E40E6BFB5C}" type="presOf" srcId="{5693AAE2-6D93-44DA-A25B-11D3490A8AA3}" destId="{64DA3BCB-D319-4061-8EE8-0FAA85F72BDB}" srcOrd="0" destOrd="0" presId="urn:microsoft.com/office/officeart/2005/8/layout/process1"/>
    <dgm:cxn modelId="{876B9BEF-40BC-406C-A19D-0BB38EB84A40}" type="presOf" srcId="{85F22508-324C-4ADB-A116-101E92E47852}" destId="{AEF05663-B1EE-4608-8FB4-FEB86F490548}" srcOrd="0" destOrd="0" presId="urn:microsoft.com/office/officeart/2005/8/layout/process1"/>
    <dgm:cxn modelId="{9B12D597-8CF3-4BC9-B50A-BB7034BC4171}" type="presParOf" srcId="{34559B5D-2ACB-4613-8F92-1AF551A4786A}" destId="{AEF05663-B1EE-4608-8FB4-FEB86F490548}" srcOrd="0" destOrd="0" presId="urn:microsoft.com/office/officeart/2005/8/layout/process1"/>
    <dgm:cxn modelId="{051B8A80-CA89-4A17-A34C-91F1A92BD227}" type="presParOf" srcId="{34559B5D-2ACB-4613-8F92-1AF551A4786A}" destId="{D44DDEAC-24DA-42D1-AF63-B2A6E6180AAC}" srcOrd="1" destOrd="0" presId="urn:microsoft.com/office/officeart/2005/8/layout/process1"/>
    <dgm:cxn modelId="{0F26F591-467D-47A9-BE79-EED4FBBB292D}" type="presParOf" srcId="{D44DDEAC-24DA-42D1-AF63-B2A6E6180AAC}" destId="{1FA3F842-4BC0-43EB-8909-985D918526CC}" srcOrd="0" destOrd="0" presId="urn:microsoft.com/office/officeart/2005/8/layout/process1"/>
    <dgm:cxn modelId="{F74B6745-039B-4D46-9AE5-47356FDABD4E}" type="presParOf" srcId="{34559B5D-2ACB-4613-8F92-1AF551A4786A}" destId="{005C6640-EFD3-4559-91A6-B2F67F1C7C79}" srcOrd="2" destOrd="0" presId="urn:microsoft.com/office/officeart/2005/8/layout/process1"/>
    <dgm:cxn modelId="{4161E0BE-E092-4755-88E8-214562BAD8BF}" type="presParOf" srcId="{34559B5D-2ACB-4613-8F92-1AF551A4786A}" destId="{729061A5-C3B9-45B2-91C4-95327055A482}" srcOrd="3" destOrd="0" presId="urn:microsoft.com/office/officeart/2005/8/layout/process1"/>
    <dgm:cxn modelId="{E5F2A029-BB6E-430C-9BD0-E0F4AEFF5016}" type="presParOf" srcId="{729061A5-C3B9-45B2-91C4-95327055A482}" destId="{021AB61D-5EA4-458D-A38B-A4EB104F9820}" srcOrd="0" destOrd="0" presId="urn:microsoft.com/office/officeart/2005/8/layout/process1"/>
    <dgm:cxn modelId="{F40EA92C-B8B7-454F-AF74-D918F71863CF}" type="presParOf" srcId="{34559B5D-2ACB-4613-8F92-1AF551A4786A}" destId="{F73C71A8-EBE5-4DBA-AF5C-0F9F8D6B5E23}" srcOrd="4" destOrd="0" presId="urn:microsoft.com/office/officeart/2005/8/layout/process1"/>
    <dgm:cxn modelId="{26A4D9A6-151F-4C56-BDEE-456540C34222}" type="presParOf" srcId="{34559B5D-2ACB-4613-8F92-1AF551A4786A}" destId="{31F40DB9-9C3B-4B4C-8120-EDF6A4769578}" srcOrd="5" destOrd="0" presId="urn:microsoft.com/office/officeart/2005/8/layout/process1"/>
    <dgm:cxn modelId="{004BB3D8-20BD-422D-BEDA-F5048E6696ED}" type="presParOf" srcId="{31F40DB9-9C3B-4B4C-8120-EDF6A4769578}" destId="{1EEB47B5-CFB6-4CC5-A22A-3209ACEA44EC}" srcOrd="0" destOrd="0" presId="urn:microsoft.com/office/officeart/2005/8/layout/process1"/>
    <dgm:cxn modelId="{EDCB3E4B-8015-4C40-BDB2-2E246F0D6998}" type="presParOf" srcId="{34559B5D-2ACB-4613-8F92-1AF551A4786A}" destId="{1DEC5837-9EAB-4FA0-A170-FA12AA701C28}" srcOrd="6" destOrd="0" presId="urn:microsoft.com/office/officeart/2005/8/layout/process1"/>
    <dgm:cxn modelId="{017AC404-ADF2-41BE-A718-AC5510BEEC94}" type="presParOf" srcId="{34559B5D-2ACB-4613-8F92-1AF551A4786A}" destId="{64DA3BCB-D319-4061-8EE8-0FAA85F72BDB}" srcOrd="7" destOrd="0" presId="urn:microsoft.com/office/officeart/2005/8/layout/process1"/>
    <dgm:cxn modelId="{6EB262EB-3AD8-457E-8F76-59AC28B6B0A6}" type="presParOf" srcId="{64DA3BCB-D319-4061-8EE8-0FAA85F72BDB}" destId="{8D6CA8CF-96D4-448F-9550-2C0080864199}" srcOrd="0" destOrd="0" presId="urn:microsoft.com/office/officeart/2005/8/layout/process1"/>
    <dgm:cxn modelId="{0398A903-F2B0-49EA-AB18-D55DC180B9AA}" type="presParOf" srcId="{34559B5D-2ACB-4613-8F92-1AF551A4786A}" destId="{186B8F67-4BD5-4542-A214-BFDEAF33E5F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7A736-AD91-4323-8B12-8E394FF62B45}">
      <dsp:nvSpPr>
        <dsp:cNvPr id="0" name=""/>
        <dsp:cNvSpPr/>
      </dsp:nvSpPr>
      <dsp:spPr>
        <a:xfrm>
          <a:off x="2083" y="1324895"/>
          <a:ext cx="1443930" cy="866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障害者</a:t>
          </a:r>
        </a:p>
      </dsp:txBody>
      <dsp:txXfrm>
        <a:off x="27458" y="1350270"/>
        <a:ext cx="1393180" cy="815608"/>
      </dsp:txXfrm>
    </dsp:sp>
    <dsp:sp modelId="{71499B7E-E93B-466F-BD6F-452ED497EB2E}">
      <dsp:nvSpPr>
        <dsp:cNvPr id="0" name=""/>
        <dsp:cNvSpPr/>
      </dsp:nvSpPr>
      <dsp:spPr>
        <a:xfrm>
          <a:off x="1590407" y="1579027"/>
          <a:ext cx="306113" cy="3580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1590407" y="1650646"/>
        <a:ext cx="214279" cy="214856"/>
      </dsp:txXfrm>
    </dsp:sp>
    <dsp:sp modelId="{9B99FAA6-CBD6-4A98-9F9B-806AACED7605}">
      <dsp:nvSpPr>
        <dsp:cNvPr id="0" name=""/>
        <dsp:cNvSpPr/>
      </dsp:nvSpPr>
      <dsp:spPr>
        <a:xfrm>
          <a:off x="2023586" y="1324895"/>
          <a:ext cx="1697455" cy="866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市区町村役場　年金事務所</a:t>
          </a:r>
        </a:p>
      </dsp:txBody>
      <dsp:txXfrm>
        <a:off x="2048961" y="1350270"/>
        <a:ext cx="1646705" cy="815608"/>
      </dsp:txXfrm>
    </dsp:sp>
    <dsp:sp modelId="{7F040CDA-C29B-4D72-92E8-53CC6321D297}">
      <dsp:nvSpPr>
        <dsp:cNvPr id="0" name=""/>
        <dsp:cNvSpPr/>
      </dsp:nvSpPr>
      <dsp:spPr>
        <a:xfrm>
          <a:off x="3865435" y="1579027"/>
          <a:ext cx="306113" cy="3580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3865435" y="1650646"/>
        <a:ext cx="214279" cy="214856"/>
      </dsp:txXfrm>
    </dsp:sp>
    <dsp:sp modelId="{B4557D88-CB00-426F-9404-74A213125EDA}">
      <dsp:nvSpPr>
        <dsp:cNvPr id="0" name=""/>
        <dsp:cNvSpPr/>
      </dsp:nvSpPr>
      <dsp:spPr>
        <a:xfrm>
          <a:off x="4298614" y="1324895"/>
          <a:ext cx="1714696" cy="866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都道府県事務センター</a:t>
          </a:r>
        </a:p>
      </dsp:txBody>
      <dsp:txXfrm>
        <a:off x="4323989" y="1350270"/>
        <a:ext cx="1663946" cy="815608"/>
      </dsp:txXfrm>
    </dsp:sp>
    <dsp:sp modelId="{704930C0-E6BD-425F-96D6-E2A430B173D7}">
      <dsp:nvSpPr>
        <dsp:cNvPr id="0" name=""/>
        <dsp:cNvSpPr/>
      </dsp:nvSpPr>
      <dsp:spPr>
        <a:xfrm>
          <a:off x="6157703" y="1579027"/>
          <a:ext cx="306113" cy="3580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6157703" y="1650646"/>
        <a:ext cx="214279" cy="214856"/>
      </dsp:txXfrm>
    </dsp:sp>
    <dsp:sp modelId="{F202C310-C6C7-4A99-AFA9-0DE658180ABB}">
      <dsp:nvSpPr>
        <dsp:cNvPr id="0" name=""/>
        <dsp:cNvSpPr/>
      </dsp:nvSpPr>
      <dsp:spPr>
        <a:xfrm>
          <a:off x="6590882" y="1324895"/>
          <a:ext cx="1443930" cy="866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認定医</a:t>
          </a:r>
        </a:p>
      </dsp:txBody>
      <dsp:txXfrm>
        <a:off x="6616257" y="1350270"/>
        <a:ext cx="1393180" cy="815608"/>
      </dsp:txXfrm>
    </dsp:sp>
    <dsp:sp modelId="{D39120AF-7CC8-46DA-9783-E4D0A4B9FB93}">
      <dsp:nvSpPr>
        <dsp:cNvPr id="0" name=""/>
        <dsp:cNvSpPr/>
      </dsp:nvSpPr>
      <dsp:spPr>
        <a:xfrm>
          <a:off x="8179206" y="1579027"/>
          <a:ext cx="306113" cy="3580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8179206" y="1650646"/>
        <a:ext cx="214279" cy="214856"/>
      </dsp:txXfrm>
    </dsp:sp>
    <dsp:sp modelId="{BAE1447E-F3A8-495B-A3F9-F45FCB01C0A5}">
      <dsp:nvSpPr>
        <dsp:cNvPr id="0" name=""/>
        <dsp:cNvSpPr/>
      </dsp:nvSpPr>
      <dsp:spPr>
        <a:xfrm>
          <a:off x="8612385" y="1324895"/>
          <a:ext cx="1443930" cy="866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支給・不支給を決定</a:t>
          </a:r>
        </a:p>
      </dsp:txBody>
      <dsp:txXfrm>
        <a:off x="8637760" y="1350270"/>
        <a:ext cx="1393180" cy="815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05663-B1EE-4608-8FB4-FEB86F490548}">
      <dsp:nvSpPr>
        <dsp:cNvPr id="0" name=""/>
        <dsp:cNvSpPr/>
      </dsp:nvSpPr>
      <dsp:spPr>
        <a:xfrm>
          <a:off x="1992" y="1320448"/>
          <a:ext cx="1149892" cy="844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障害者</a:t>
          </a:r>
        </a:p>
      </dsp:txBody>
      <dsp:txXfrm>
        <a:off x="26719" y="1345175"/>
        <a:ext cx="1100438" cy="794803"/>
      </dsp:txXfrm>
    </dsp:sp>
    <dsp:sp modelId="{D44DDEAC-24DA-42D1-AF63-B2A6E6180AAC}">
      <dsp:nvSpPr>
        <dsp:cNvPr id="0" name=""/>
        <dsp:cNvSpPr/>
      </dsp:nvSpPr>
      <dsp:spPr>
        <a:xfrm>
          <a:off x="1292594" y="1568097"/>
          <a:ext cx="298304" cy="348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1292594" y="1637889"/>
        <a:ext cx="208813" cy="209375"/>
      </dsp:txXfrm>
    </dsp:sp>
    <dsp:sp modelId="{005C6640-EFD3-4559-91A6-B2F67F1C7C79}">
      <dsp:nvSpPr>
        <dsp:cNvPr id="0" name=""/>
        <dsp:cNvSpPr/>
      </dsp:nvSpPr>
      <dsp:spPr>
        <a:xfrm>
          <a:off x="1714723" y="1320448"/>
          <a:ext cx="1678102" cy="844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年金事務所</a:t>
          </a:r>
        </a:p>
      </dsp:txBody>
      <dsp:txXfrm>
        <a:off x="1739450" y="1345175"/>
        <a:ext cx="1628648" cy="794803"/>
      </dsp:txXfrm>
    </dsp:sp>
    <dsp:sp modelId="{729061A5-C3B9-45B2-91C4-95327055A482}">
      <dsp:nvSpPr>
        <dsp:cNvPr id="0" name=""/>
        <dsp:cNvSpPr/>
      </dsp:nvSpPr>
      <dsp:spPr>
        <a:xfrm>
          <a:off x="3533534" y="1568097"/>
          <a:ext cx="298304" cy="348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3533534" y="1637889"/>
        <a:ext cx="208813" cy="209375"/>
      </dsp:txXfrm>
    </dsp:sp>
    <dsp:sp modelId="{F73C71A8-EBE5-4DBA-AF5C-0F9F8D6B5E23}">
      <dsp:nvSpPr>
        <dsp:cNvPr id="0" name=""/>
        <dsp:cNvSpPr/>
      </dsp:nvSpPr>
      <dsp:spPr>
        <a:xfrm>
          <a:off x="3955663" y="1320448"/>
          <a:ext cx="1407095" cy="844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年金機構本部</a:t>
          </a:r>
        </a:p>
      </dsp:txBody>
      <dsp:txXfrm>
        <a:off x="3980390" y="1345175"/>
        <a:ext cx="1357641" cy="794803"/>
      </dsp:txXfrm>
    </dsp:sp>
    <dsp:sp modelId="{31F40DB9-9C3B-4B4C-8120-EDF6A4769578}">
      <dsp:nvSpPr>
        <dsp:cNvPr id="0" name=""/>
        <dsp:cNvSpPr/>
      </dsp:nvSpPr>
      <dsp:spPr>
        <a:xfrm>
          <a:off x="5503468" y="1568097"/>
          <a:ext cx="298304" cy="348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5503468" y="1637889"/>
        <a:ext cx="208813" cy="209375"/>
      </dsp:txXfrm>
    </dsp:sp>
    <dsp:sp modelId="{1DEC5837-9EAB-4FA0-A170-FA12AA701C28}">
      <dsp:nvSpPr>
        <dsp:cNvPr id="0" name=""/>
        <dsp:cNvSpPr/>
      </dsp:nvSpPr>
      <dsp:spPr>
        <a:xfrm>
          <a:off x="5925597" y="1320448"/>
          <a:ext cx="2160876" cy="844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本部の認定医</a:t>
          </a:r>
        </a:p>
      </dsp:txBody>
      <dsp:txXfrm>
        <a:off x="5950324" y="1345175"/>
        <a:ext cx="2111422" cy="794803"/>
      </dsp:txXfrm>
    </dsp:sp>
    <dsp:sp modelId="{64DA3BCB-D319-4061-8EE8-0FAA85F72BDB}">
      <dsp:nvSpPr>
        <dsp:cNvPr id="0" name=""/>
        <dsp:cNvSpPr/>
      </dsp:nvSpPr>
      <dsp:spPr>
        <a:xfrm>
          <a:off x="8227183" y="1568097"/>
          <a:ext cx="298304" cy="348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8227183" y="1637889"/>
        <a:ext cx="208813" cy="209375"/>
      </dsp:txXfrm>
    </dsp:sp>
    <dsp:sp modelId="{186B8F67-4BD5-4542-A214-BFDEAF33E5FA}">
      <dsp:nvSpPr>
        <dsp:cNvPr id="0" name=""/>
        <dsp:cNvSpPr/>
      </dsp:nvSpPr>
      <dsp:spPr>
        <a:xfrm>
          <a:off x="8649312" y="1320448"/>
          <a:ext cx="1407095" cy="844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支給・不支給を決定</a:t>
          </a:r>
        </a:p>
      </dsp:txBody>
      <dsp:txXfrm>
        <a:off x="8674039" y="1345175"/>
        <a:ext cx="1357641" cy="7948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71800" cy="4954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4"/>
            <a:ext cx="2971800" cy="495427"/>
          </a:xfrm>
          <a:prstGeom prst="rect">
            <a:avLst/>
          </a:prstGeom>
        </p:spPr>
        <p:txBody>
          <a:bodyPr vert="horz" lIns="91440" tIns="45720" rIns="91440" bIns="45720" rtlCol="0"/>
          <a:lstStyle>
            <a:lvl1pPr algn="r">
              <a:defRPr sz="1200"/>
            </a:lvl1pPr>
          </a:lstStyle>
          <a:p>
            <a:fld id="{7F5D7980-2A37-41AC-B9E8-78E9177A0DD0}" type="datetimeFigureOut">
              <a:rPr kumimoji="1" lang="ja-JP" altLang="en-US" smtClean="0"/>
              <a:t>2017/5/29</a:t>
            </a:fld>
            <a:endParaRPr kumimoji="1" lang="ja-JP" altLang="en-US"/>
          </a:p>
        </p:txBody>
      </p:sp>
      <p:sp>
        <p:nvSpPr>
          <p:cNvPr id="4" name="フッター プレースホルダー 3"/>
          <p:cNvSpPr>
            <a:spLocks noGrp="1"/>
          </p:cNvSpPr>
          <p:nvPr>
            <p:ph type="ftr" sz="quarter" idx="2"/>
          </p:nvPr>
        </p:nvSpPr>
        <p:spPr>
          <a:xfrm>
            <a:off x="0" y="9378824"/>
            <a:ext cx="2971800" cy="4954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378824"/>
            <a:ext cx="2971800" cy="495426"/>
          </a:xfrm>
          <a:prstGeom prst="rect">
            <a:avLst/>
          </a:prstGeom>
        </p:spPr>
        <p:txBody>
          <a:bodyPr vert="horz" lIns="91440" tIns="45720" rIns="91440" bIns="45720" rtlCol="0" anchor="b"/>
          <a:lstStyle>
            <a:lvl1pPr algn="r">
              <a:defRPr sz="1200"/>
            </a:lvl1pPr>
          </a:lstStyle>
          <a:p>
            <a:fld id="{8CFF8700-B788-4D7F-81BB-288BFEF0AA8E}" type="slidenum">
              <a:rPr kumimoji="1" lang="ja-JP" altLang="en-US" smtClean="0"/>
              <a:t>‹#›</a:t>
            </a:fld>
            <a:endParaRPr kumimoji="1" lang="ja-JP" altLang="en-US"/>
          </a:p>
        </p:txBody>
      </p:sp>
    </p:spTree>
    <p:extLst>
      <p:ext uri="{BB962C8B-B14F-4D97-AF65-F5344CB8AC3E}">
        <p14:creationId xmlns:p14="http://schemas.microsoft.com/office/powerpoint/2010/main" val="326922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71800" cy="4954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4"/>
            <a:ext cx="2971800" cy="495427"/>
          </a:xfrm>
          <a:prstGeom prst="rect">
            <a:avLst/>
          </a:prstGeom>
        </p:spPr>
        <p:txBody>
          <a:bodyPr vert="horz" lIns="91440" tIns="45720" rIns="91440" bIns="45720" rtlCol="0"/>
          <a:lstStyle>
            <a:lvl1pPr algn="r">
              <a:defRPr sz="1200"/>
            </a:lvl1pPr>
          </a:lstStyle>
          <a:p>
            <a:fld id="{7C071A71-C0E3-4E83-B5EF-DCEA6AD2BFAF}" type="datetimeFigureOut">
              <a:rPr kumimoji="1" lang="ja-JP" altLang="en-US" smtClean="0"/>
              <a:t>2017/5/29</a:t>
            </a:fld>
            <a:endParaRPr kumimoji="1" lang="ja-JP" altLang="en-US"/>
          </a:p>
        </p:txBody>
      </p:sp>
      <p:sp>
        <p:nvSpPr>
          <p:cNvPr id="4" name="スライド イメージ プレースホルダー 3"/>
          <p:cNvSpPr>
            <a:spLocks noGrp="1" noRot="1" noChangeAspect="1"/>
          </p:cNvSpPr>
          <p:nvPr>
            <p:ph type="sldImg" idx="2"/>
          </p:nvPr>
        </p:nvSpPr>
        <p:spPr>
          <a:xfrm>
            <a:off x="468313" y="1235075"/>
            <a:ext cx="5921375" cy="33321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51982"/>
            <a:ext cx="5486400" cy="3887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7D1ECF63-FC8C-4552-A4F2-198C7362253B}" type="slidenum">
              <a:rPr kumimoji="1" lang="ja-JP" altLang="en-US" smtClean="0"/>
              <a:t>‹#›</a:t>
            </a:fld>
            <a:endParaRPr kumimoji="1" lang="ja-JP" altLang="en-US"/>
          </a:p>
        </p:txBody>
      </p:sp>
    </p:spTree>
    <p:extLst>
      <p:ext uri="{BB962C8B-B14F-4D97-AF65-F5344CB8AC3E}">
        <p14:creationId xmlns:p14="http://schemas.microsoft.com/office/powerpoint/2010/main" val="7552960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1</a:t>
            </a:fld>
            <a:endParaRPr kumimoji="1" lang="ja-JP" altLang="en-US"/>
          </a:p>
        </p:txBody>
      </p:sp>
    </p:spTree>
    <p:extLst>
      <p:ext uri="{BB962C8B-B14F-4D97-AF65-F5344CB8AC3E}">
        <p14:creationId xmlns:p14="http://schemas.microsoft.com/office/powerpoint/2010/main" val="333712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知的・精神に限ってみるとどうか。１位の徳島と最下位の高知の差は</a:t>
            </a:r>
            <a:r>
              <a:rPr kumimoji="1" lang="en-US" altLang="ja-JP" dirty="0"/>
              <a:t>27</a:t>
            </a:r>
            <a:r>
              <a:rPr kumimoji="1" lang="ja-JP" altLang="en-US" dirty="0"/>
              <a:t>倍。</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14</a:t>
            </a:fld>
            <a:endParaRPr kumimoji="1" lang="ja-JP" altLang="en-US"/>
          </a:p>
        </p:txBody>
      </p:sp>
    </p:spTree>
    <p:extLst>
      <p:ext uri="{BB962C8B-B14F-4D97-AF65-F5344CB8AC3E}">
        <p14:creationId xmlns:p14="http://schemas.microsoft.com/office/powerpoint/2010/main" val="212826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先ほどは</a:t>
            </a:r>
            <a:r>
              <a:rPr kumimoji="1" lang="en-US" altLang="ja-JP" dirty="0"/>
              <a:t>13</a:t>
            </a:r>
            <a:r>
              <a:rPr kumimoji="1" lang="ja-JP" altLang="en-US" dirty="0"/>
              <a:t>年度単年度だった。時系列に見るとどうか。過去のデータは一部の県しか取っていない。かつデータの取り方もまちまちなので、県同士の比較は単純にはできないが、同一の県の推移を見る分には問題ない。例えば岡山を見てみると、もし審査方法が同じだとすれば、</a:t>
            </a:r>
            <a:r>
              <a:rPr kumimoji="1" lang="en-US" altLang="ja-JP" dirty="0"/>
              <a:t>2012</a:t>
            </a:r>
            <a:r>
              <a:rPr kumimoji="1" lang="ja-JP" altLang="en-US" dirty="0"/>
              <a:t>年度は障害が軽くなった人が</a:t>
            </a:r>
            <a:r>
              <a:rPr kumimoji="1" lang="en-US" altLang="ja-JP" dirty="0"/>
              <a:t>2010</a:t>
            </a:r>
            <a:r>
              <a:rPr kumimoji="1" lang="ja-JP" altLang="en-US" dirty="0"/>
              <a:t>年度の５倍も多くいたということになる。説明は一切ない。</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15</a:t>
            </a:fld>
            <a:endParaRPr kumimoji="1" lang="ja-JP" altLang="en-US"/>
          </a:p>
        </p:txBody>
      </p:sp>
    </p:spTree>
    <p:extLst>
      <p:ext uri="{BB962C8B-B14F-4D97-AF65-F5344CB8AC3E}">
        <p14:creationId xmlns:p14="http://schemas.microsoft.com/office/powerpoint/2010/main" val="389783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青は判定が厳しい県、ピンクは緩い県。群馬は就労の記載無しだと</a:t>
            </a:r>
            <a:r>
              <a:rPr kumimoji="1" lang="en-US" altLang="ja-JP" dirty="0"/>
              <a:t>11.6%</a:t>
            </a:r>
            <a:r>
              <a:rPr kumimoji="1" lang="ja-JP" altLang="en-US" dirty="0"/>
              <a:t>だが、記載ありだと</a:t>
            </a:r>
            <a:r>
              <a:rPr kumimoji="1" lang="en-US" altLang="ja-JP" dirty="0"/>
              <a:t>50%</a:t>
            </a:r>
            <a:r>
              <a:rPr kumimoji="1" lang="ja-JP" altLang="en-US" dirty="0" err="1"/>
              <a:t>。</a:t>
            </a:r>
            <a:r>
              <a:rPr kumimoji="1" lang="ja-JP" altLang="en-US" dirty="0"/>
              <a:t>千葉も記載無しだと</a:t>
            </a:r>
            <a:r>
              <a:rPr kumimoji="1" lang="en-US" altLang="ja-JP" dirty="0"/>
              <a:t>14.4%</a:t>
            </a:r>
            <a:r>
              <a:rPr kumimoji="1" lang="ja-JP" altLang="en-US" dirty="0" err="1"/>
              <a:t>なのに</a:t>
            </a:r>
            <a:r>
              <a:rPr kumimoji="1" lang="ja-JP" altLang="en-US" dirty="0"/>
              <a:t>記載ありだと</a:t>
            </a:r>
            <a:r>
              <a:rPr kumimoji="1" lang="en-US" altLang="ja-JP" dirty="0"/>
              <a:t>46.7%</a:t>
            </a:r>
            <a:r>
              <a:rPr kumimoji="1" lang="ja-JP" altLang="en-US" dirty="0" err="1"/>
              <a:t>。</a:t>
            </a:r>
            <a:r>
              <a:rPr kumimoji="1" lang="ja-JP" altLang="en-US" dirty="0"/>
              <a:t>関西では大阪は不思議なことに、記載無しのほうが等級非該当の割合が高い。兵庫はどちらでも群を抜く高さ。京都はいずれも低い。</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16</a:t>
            </a:fld>
            <a:endParaRPr kumimoji="1" lang="ja-JP" altLang="en-US"/>
          </a:p>
        </p:txBody>
      </p:sp>
    </p:spTree>
    <p:extLst>
      <p:ext uri="{BB962C8B-B14F-4D97-AF65-F5344CB8AC3E}">
        <p14:creationId xmlns:p14="http://schemas.microsoft.com/office/powerpoint/2010/main" val="48124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職員から「２級で」「３級で」などと提案することも。精神の認定医が複数いる県の事務センター職員「先生によって判断が全然違う」「新しい先生が加わったら</a:t>
            </a:r>
            <a:r>
              <a:rPr kumimoji="1" lang="en-US" altLang="ja-JP" dirty="0"/>
              <a:t>『</a:t>
            </a:r>
            <a:r>
              <a:rPr kumimoji="1" lang="ja-JP" altLang="en-US" dirty="0"/>
              <a:t>どうしてこのケース、これまで２級にしてたの？３級でしょ</a:t>
            </a:r>
            <a:r>
              <a:rPr kumimoji="1" lang="en-US" altLang="ja-JP" dirty="0"/>
              <a:t>』</a:t>
            </a:r>
            <a:r>
              <a:rPr kumimoji="1" lang="ja-JP" altLang="en-US" dirty="0"/>
              <a:t>とか」。うつ病は１～２年ごとに更新が多いけれど、「一律</a:t>
            </a:r>
            <a:r>
              <a:rPr kumimoji="1" lang="en-US" altLang="ja-JP" dirty="0"/>
              <a:t>5</a:t>
            </a:r>
            <a:r>
              <a:rPr kumimoji="1" lang="ja-JP" altLang="en-US" dirty="0"/>
              <a:t>年にしている」という認定医もいる。なぜか。一つの理由は審査件数が増えて、それだけ自分の首を絞めるから。神経症（いわゆるノイローゼなど）では、「精神病の病態」と認められなければ、障害年金は支給されない。だが、東日本のある県では認定医の方針で神経症も支給対象にしている。</a:t>
            </a:r>
            <a:endParaRPr kumimoji="1" lang="en-US" altLang="ja-JP" dirty="0"/>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17</a:t>
            </a:fld>
            <a:endParaRPr kumimoji="1" lang="ja-JP" altLang="en-US"/>
          </a:p>
        </p:txBody>
      </p:sp>
    </p:spTree>
    <p:extLst>
      <p:ext uri="{BB962C8B-B14F-4D97-AF65-F5344CB8AC3E}">
        <p14:creationId xmlns:p14="http://schemas.microsoft.com/office/powerpoint/2010/main" val="169511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認定医はなり手がいない。担い手確保に困っている。各県の認定医が誰か、数年前までは情報公開請求をすると、県別に出ていたが、その後、全都道府県の認定医が</a:t>
            </a:r>
            <a:r>
              <a:rPr kumimoji="1" lang="en-US" altLang="ja-JP" dirty="0"/>
              <a:t>50</a:t>
            </a:r>
            <a:r>
              <a:rPr kumimoji="1" lang="ja-JP" altLang="en-US" dirty="0"/>
              <a:t>音順で並んだ一覧表に。今は一切開示しなくなった。</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18</a:t>
            </a:fld>
            <a:endParaRPr kumimoji="1" lang="ja-JP" altLang="en-US"/>
          </a:p>
        </p:txBody>
      </p:sp>
    </p:spTree>
    <p:extLst>
      <p:ext uri="{BB962C8B-B14F-4D97-AF65-F5344CB8AC3E}">
        <p14:creationId xmlns:p14="http://schemas.microsoft.com/office/powerpoint/2010/main" val="523081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a:t>
            </a:r>
            <a:r>
              <a:rPr kumimoji="1" lang="ja-JP" altLang="en-US" dirty="0"/>
              <a:t>点目で。障害支援区分や要介護認定との比較。要するにコストを掛けたくないということ。要介護認定を簡素化しようとしている。</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19</a:t>
            </a:fld>
            <a:endParaRPr kumimoji="1" lang="ja-JP" altLang="en-US"/>
          </a:p>
        </p:txBody>
      </p:sp>
    </p:spTree>
    <p:extLst>
      <p:ext uri="{BB962C8B-B14F-4D97-AF65-F5344CB8AC3E}">
        <p14:creationId xmlns:p14="http://schemas.microsoft.com/office/powerpoint/2010/main" val="313973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等級判定のほかの問題。まずは初診日。</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20</a:t>
            </a:fld>
            <a:endParaRPr kumimoji="1" lang="ja-JP" altLang="en-US"/>
          </a:p>
        </p:txBody>
      </p:sp>
    </p:spTree>
    <p:extLst>
      <p:ext uri="{BB962C8B-B14F-4D97-AF65-F5344CB8AC3E}">
        <p14:creationId xmlns:p14="http://schemas.microsoft.com/office/powerpoint/2010/main" val="1093774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経験の浅い職員たち。マニュアルに頼り、福祉の理念はない。障害者の生活実態なんて知らない。間違って支給すると、「事務処理誤り」にカウントされるが、支給するべき人に支給しなくても、成績には影響しない。</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22</a:t>
            </a:fld>
            <a:endParaRPr kumimoji="1" lang="ja-JP" altLang="en-US"/>
          </a:p>
        </p:txBody>
      </p:sp>
    </p:spTree>
    <p:extLst>
      <p:ext uri="{BB962C8B-B14F-4D97-AF65-F5344CB8AC3E}">
        <p14:creationId xmlns:p14="http://schemas.microsoft.com/office/powerpoint/2010/main" val="364890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二審制。昨年</a:t>
            </a:r>
            <a:r>
              <a:rPr kumimoji="1" lang="en-US" altLang="ja-JP" dirty="0"/>
              <a:t>4</a:t>
            </a:r>
            <a:r>
              <a:rPr kumimoji="1" lang="ja-JP" altLang="en-US" dirty="0"/>
              <a:t>月からは１回目の審査請求は</a:t>
            </a:r>
            <a:r>
              <a:rPr kumimoji="1" lang="en-US" altLang="ja-JP" dirty="0"/>
              <a:t>60</a:t>
            </a:r>
            <a:r>
              <a:rPr kumimoji="1" lang="ja-JP" altLang="en-US" dirty="0"/>
              <a:t>日以内ではなく３カ月以内になった。さらに、裁判を起こす場合は再審査請求をしてからでなくてはいけなかったが、</a:t>
            </a:r>
            <a:r>
              <a:rPr kumimoji="1" lang="en-US" altLang="ja-JP" dirty="0"/>
              <a:t>4</a:t>
            </a:r>
            <a:r>
              <a:rPr kumimoji="1" lang="ja-JP" altLang="en-US" dirty="0"/>
              <a:t>月からは再審査請求を飛ばして裁判を起こすことも可能になった。</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23</a:t>
            </a:fld>
            <a:endParaRPr kumimoji="1" lang="ja-JP" altLang="en-US"/>
          </a:p>
        </p:txBody>
      </p:sp>
    </p:spTree>
    <p:extLst>
      <p:ext uri="{BB962C8B-B14F-4D97-AF65-F5344CB8AC3E}">
        <p14:creationId xmlns:p14="http://schemas.microsoft.com/office/powerpoint/2010/main" val="3980430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地方厚生局の社会保険審査官への審査請求件数です。</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24</a:t>
            </a:fld>
            <a:endParaRPr kumimoji="1" lang="ja-JP" altLang="en-US"/>
          </a:p>
        </p:txBody>
      </p:sp>
    </p:spTree>
    <p:extLst>
      <p:ext uri="{BB962C8B-B14F-4D97-AF65-F5344CB8AC3E}">
        <p14:creationId xmlns:p14="http://schemas.microsoft.com/office/powerpoint/2010/main" val="80677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このうち精神は</a:t>
            </a:r>
            <a:r>
              <a:rPr kumimoji="1" lang="en-US" altLang="ja-JP" dirty="0"/>
              <a:t>320</a:t>
            </a:r>
            <a:r>
              <a:rPr kumimoji="1" lang="ja-JP" altLang="en-US" dirty="0"/>
              <a:t>万人。知的障害の療育手帳所持者は約</a:t>
            </a:r>
            <a:r>
              <a:rPr kumimoji="1" lang="en-US" altLang="ja-JP" dirty="0"/>
              <a:t>70</a:t>
            </a:r>
            <a:r>
              <a:rPr kumimoji="1" lang="ja-JP" altLang="en-US" dirty="0"/>
              <a:t>万人なので、</a:t>
            </a:r>
            <a:r>
              <a:rPr kumimoji="1" lang="en-US" altLang="ja-JP" dirty="0"/>
              <a:t>10</a:t>
            </a:r>
            <a:r>
              <a:rPr kumimoji="1" lang="ja-JP" altLang="en-US" dirty="0"/>
              <a:t>％は７万人。その半分は</a:t>
            </a:r>
            <a:r>
              <a:rPr kumimoji="1" lang="en-US" altLang="ja-JP" dirty="0"/>
              <a:t>3.5</a:t>
            </a:r>
            <a:r>
              <a:rPr kumimoji="1" lang="ja-JP" altLang="en-US" dirty="0"/>
              <a:t>万人。精神障害は隠そうという意識がまだ強いので、もっと多いのではないか。</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3</a:t>
            </a:fld>
            <a:endParaRPr kumimoji="1" lang="ja-JP" altLang="en-US"/>
          </a:p>
        </p:txBody>
      </p:sp>
    </p:spTree>
    <p:extLst>
      <p:ext uri="{BB962C8B-B14F-4D97-AF65-F5344CB8AC3E}">
        <p14:creationId xmlns:p14="http://schemas.microsoft.com/office/powerpoint/2010/main" val="3693379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対象は知的・精神・発達のみ。</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27</a:t>
            </a:fld>
            <a:endParaRPr kumimoji="1" lang="ja-JP" altLang="en-US"/>
          </a:p>
        </p:txBody>
      </p:sp>
    </p:spTree>
    <p:extLst>
      <p:ext uri="{BB962C8B-B14F-4D97-AF65-F5344CB8AC3E}">
        <p14:creationId xmlns:p14="http://schemas.microsoft.com/office/powerpoint/2010/main" val="1580621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ただ、市区町村役場や年金事務所の職員に徹底されていない。</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29</a:t>
            </a:fld>
            <a:endParaRPr kumimoji="1" lang="ja-JP" altLang="en-US"/>
          </a:p>
        </p:txBody>
      </p:sp>
    </p:spTree>
    <p:extLst>
      <p:ext uri="{BB962C8B-B14F-4D97-AF65-F5344CB8AC3E}">
        <p14:creationId xmlns:p14="http://schemas.microsoft.com/office/powerpoint/2010/main" val="3861022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新宿年金事務所と同じビル。</a:t>
            </a:r>
            <a:r>
              <a:rPr kumimoji="1" lang="en-US" altLang="ja-JP" dirty="0"/>
              <a:t>5~7</a:t>
            </a:r>
            <a:r>
              <a:rPr kumimoji="1" lang="ja-JP" altLang="en-US" dirty="0"/>
              <a:t>階がセンター</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30</a:t>
            </a:fld>
            <a:endParaRPr kumimoji="1" lang="ja-JP" altLang="en-US"/>
          </a:p>
        </p:txBody>
      </p:sp>
    </p:spTree>
    <p:extLst>
      <p:ext uri="{BB962C8B-B14F-4D97-AF65-F5344CB8AC3E}">
        <p14:creationId xmlns:p14="http://schemas.microsoft.com/office/powerpoint/2010/main" val="2325537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規について言うと、１グループが目・耳、２グループが内部障害、３は脳血管障害、４がそれ以外の外部障害、５～８が精神障害。５はアルツハイマーや高次脳機能障害など、６が統合失調症、７がうつ病とその他の神経症、８が知的障害。セカンドオピニオンは感覚的には</a:t>
            </a:r>
            <a:r>
              <a:rPr kumimoji="1" lang="en-US" altLang="ja-JP" dirty="0"/>
              <a:t>30</a:t>
            </a:r>
            <a:r>
              <a:rPr kumimoji="1" lang="ja-JP" altLang="en-US" dirty="0"/>
              <a:t>件に</a:t>
            </a:r>
            <a:r>
              <a:rPr kumimoji="1" lang="en-US" altLang="ja-JP" dirty="0"/>
              <a:t>1</a:t>
            </a:r>
            <a:r>
              <a:rPr kumimoji="1" lang="ja-JP" altLang="en-US" dirty="0"/>
              <a:t>件。認定医同士の間ですりあわせは行われていない。厚生の認定医に基礎を見てもらおうという話はあるが、基礎の認定医に厚生を見てもらおうという話はないとのこと。これはおかしい。</a:t>
            </a:r>
            <a:endParaRPr kumimoji="1" lang="en-US" altLang="ja-JP" dirty="0"/>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31</a:t>
            </a:fld>
            <a:endParaRPr kumimoji="1" lang="ja-JP" altLang="en-US"/>
          </a:p>
        </p:txBody>
      </p:sp>
    </p:spTree>
    <p:extLst>
      <p:ext uri="{BB962C8B-B14F-4D97-AF65-F5344CB8AC3E}">
        <p14:creationId xmlns:p14="http://schemas.microsoft.com/office/powerpoint/2010/main" val="3543509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32</a:t>
            </a:fld>
            <a:endParaRPr kumimoji="1" lang="ja-JP" altLang="en-US"/>
          </a:p>
        </p:txBody>
      </p:sp>
    </p:spTree>
    <p:extLst>
      <p:ext uri="{BB962C8B-B14F-4D97-AF65-F5344CB8AC3E}">
        <p14:creationId xmlns:p14="http://schemas.microsoft.com/office/powerpoint/2010/main" val="88158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このときは兵庫の問題しか切り込めなかった。なぜかというと</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4</a:t>
            </a:fld>
            <a:endParaRPr kumimoji="1" lang="ja-JP" altLang="en-US"/>
          </a:p>
        </p:txBody>
      </p:sp>
    </p:spTree>
    <p:extLst>
      <p:ext uri="{BB962C8B-B14F-4D97-AF65-F5344CB8AC3E}">
        <p14:creationId xmlns:p14="http://schemas.microsoft.com/office/powerpoint/2010/main" val="49736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障害年金に関する情報公開度は極めて低い。</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5</a:t>
            </a:fld>
            <a:endParaRPr kumimoji="1" lang="ja-JP" altLang="en-US"/>
          </a:p>
        </p:txBody>
      </p:sp>
    </p:spTree>
    <p:extLst>
      <p:ext uri="{BB962C8B-B14F-4D97-AF65-F5344CB8AC3E}">
        <p14:creationId xmlns:p14="http://schemas.microsoft.com/office/powerpoint/2010/main" val="379598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初診日の時点で加入していたのが国民年金だったり、</a:t>
            </a:r>
            <a:r>
              <a:rPr kumimoji="1" lang="en-US" altLang="ja-JP" dirty="0"/>
              <a:t>20</a:t>
            </a:r>
            <a:r>
              <a:rPr kumimoji="1" lang="ja-JP" altLang="en-US" dirty="0"/>
              <a:t>歳前の障害なら、障害基礎。厚生年金に加入していたのなら基礎と厚生がもらえる。</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6</a:t>
            </a:fld>
            <a:endParaRPr kumimoji="1" lang="ja-JP" altLang="en-US"/>
          </a:p>
        </p:txBody>
      </p:sp>
    </p:spTree>
    <p:extLst>
      <p:ext uri="{BB962C8B-B14F-4D97-AF65-F5344CB8AC3E}">
        <p14:creationId xmlns:p14="http://schemas.microsoft.com/office/powerpoint/2010/main" val="178789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ja-JP" altLang="en-US" dirty="0"/>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9</a:t>
            </a:fld>
            <a:endParaRPr kumimoji="1" lang="ja-JP" altLang="en-US"/>
          </a:p>
        </p:txBody>
      </p:sp>
    </p:spTree>
    <p:extLst>
      <p:ext uri="{BB962C8B-B14F-4D97-AF65-F5344CB8AC3E}">
        <p14:creationId xmlns:p14="http://schemas.microsoft.com/office/powerpoint/2010/main" val="301766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左から決定件数が多い障害種別順に表示している。</a:t>
            </a:r>
          </a:p>
          <a:p>
            <a:r>
              <a:rPr kumimoji="1" lang="ja-JP" altLang="en-US" dirty="0"/>
              <a:t>○ 平成 </a:t>
            </a:r>
            <a:r>
              <a:rPr kumimoji="1" lang="en-US" altLang="ja-JP" dirty="0"/>
              <a:t>22 </a:t>
            </a:r>
            <a:r>
              <a:rPr kumimoji="1" lang="ja-JP" altLang="en-US" dirty="0"/>
              <a:t>年度から平成 </a:t>
            </a:r>
            <a:r>
              <a:rPr kumimoji="1" lang="en-US" altLang="ja-JP" dirty="0"/>
              <a:t>24 </a:t>
            </a:r>
            <a:r>
              <a:rPr kumimoji="1" lang="ja-JP" altLang="en-US" dirty="0"/>
              <a:t>年度の平均不支給割合が低い都道府県順に表示しており、上位及び下位 </a:t>
            </a:r>
            <a:r>
              <a:rPr kumimoji="1" lang="en-US" altLang="ja-JP" dirty="0"/>
              <a:t>10 </a:t>
            </a:r>
            <a:r>
              <a:rPr kumimoji="1" lang="ja-JP" altLang="en-US" dirty="0"/>
              <a:t>県を太枠で</a:t>
            </a:r>
            <a:r>
              <a:rPr kumimoji="1" lang="ja-JP" altLang="en-US" dirty="0" err="1"/>
              <a:t>囲っ</a:t>
            </a:r>
            <a:endParaRPr kumimoji="1" lang="ja-JP" altLang="en-US" dirty="0"/>
          </a:p>
          <a:p>
            <a:r>
              <a:rPr kumimoji="1" lang="ja-JP" altLang="en-US" dirty="0"/>
              <a:t>ている。</a:t>
            </a:r>
          </a:p>
          <a:p>
            <a:r>
              <a:rPr kumimoji="1" lang="ja-JP" altLang="en-US" dirty="0"/>
              <a:t>○ 等級非該当割合が低い </a:t>
            </a:r>
            <a:r>
              <a:rPr kumimoji="1" lang="en-US" altLang="ja-JP" dirty="0"/>
              <a:t>10 </a:t>
            </a:r>
            <a:r>
              <a:rPr kumimoji="1" lang="ja-JP" altLang="en-US" dirty="0"/>
              <a:t>都道府県を「赤」、等級非該当割合が高い </a:t>
            </a:r>
            <a:r>
              <a:rPr kumimoji="1" lang="en-US" altLang="ja-JP" dirty="0"/>
              <a:t>10 </a:t>
            </a:r>
            <a:r>
              <a:rPr kumimoji="1" lang="ja-JP" altLang="en-US" dirty="0"/>
              <a:t>都道府県を「青」で表示している。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10</a:t>
            </a:fld>
            <a:endParaRPr kumimoji="1" lang="ja-JP" altLang="en-US"/>
          </a:p>
        </p:txBody>
      </p:sp>
    </p:spTree>
    <p:extLst>
      <p:ext uri="{BB962C8B-B14F-4D97-AF65-F5344CB8AC3E}">
        <p14:creationId xmlns:p14="http://schemas.microsoft.com/office/powerpoint/2010/main" val="236448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左から決定件数が多い障害種別順に表示している。</a:t>
            </a:r>
          </a:p>
          <a:p>
            <a:r>
              <a:rPr kumimoji="1" lang="ja-JP" altLang="en-US" dirty="0"/>
              <a:t>○ 平成 </a:t>
            </a:r>
            <a:r>
              <a:rPr kumimoji="1" lang="en-US" altLang="ja-JP" dirty="0"/>
              <a:t>22 </a:t>
            </a:r>
            <a:r>
              <a:rPr kumimoji="1" lang="ja-JP" altLang="en-US" dirty="0"/>
              <a:t>年度から平成 </a:t>
            </a:r>
            <a:r>
              <a:rPr kumimoji="1" lang="en-US" altLang="ja-JP" dirty="0"/>
              <a:t>24 </a:t>
            </a:r>
            <a:r>
              <a:rPr kumimoji="1" lang="ja-JP" altLang="en-US" dirty="0"/>
              <a:t>年度の平均不支給割合が低い都道府県順に表示しており、上位及び下位 </a:t>
            </a:r>
            <a:r>
              <a:rPr kumimoji="1" lang="en-US" altLang="ja-JP" dirty="0"/>
              <a:t>10 </a:t>
            </a:r>
            <a:r>
              <a:rPr kumimoji="1" lang="ja-JP" altLang="en-US" dirty="0"/>
              <a:t>県を太枠で</a:t>
            </a:r>
            <a:r>
              <a:rPr kumimoji="1" lang="ja-JP" altLang="en-US" dirty="0" err="1"/>
              <a:t>囲っ</a:t>
            </a:r>
            <a:endParaRPr kumimoji="1" lang="ja-JP" altLang="en-US" dirty="0"/>
          </a:p>
          <a:p>
            <a:r>
              <a:rPr kumimoji="1" lang="ja-JP" altLang="en-US" dirty="0"/>
              <a:t>ている。</a:t>
            </a:r>
          </a:p>
          <a:p>
            <a:r>
              <a:rPr kumimoji="1" lang="ja-JP" altLang="en-US" dirty="0"/>
              <a:t>○ 等級非該当割合が低い </a:t>
            </a:r>
            <a:r>
              <a:rPr kumimoji="1" lang="en-US" altLang="ja-JP" dirty="0"/>
              <a:t>10 </a:t>
            </a:r>
            <a:r>
              <a:rPr kumimoji="1" lang="ja-JP" altLang="en-US" dirty="0"/>
              <a:t>都道府県を「赤」、等級非該当割合が高い </a:t>
            </a:r>
            <a:r>
              <a:rPr kumimoji="1" lang="en-US" altLang="ja-JP" dirty="0"/>
              <a:t>10 </a:t>
            </a:r>
            <a:r>
              <a:rPr kumimoji="1" lang="ja-JP" altLang="en-US" dirty="0"/>
              <a:t>都道府県を「青」で表示している。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11</a:t>
            </a:fld>
            <a:endParaRPr kumimoji="1" lang="ja-JP" altLang="en-US"/>
          </a:p>
        </p:txBody>
      </p:sp>
    </p:spTree>
    <p:extLst>
      <p:ext uri="{BB962C8B-B14F-4D97-AF65-F5344CB8AC3E}">
        <p14:creationId xmlns:p14="http://schemas.microsoft.com/office/powerpoint/2010/main" val="140164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更新に伴って等級が変わり、支給停止や減額になる人の割合を見てみましょう。障害基礎は３級だと支給されないので、支給停止は１級や２級だった人が３級以下と、障害が軽くなったと判断されたということ。減額は１級だった人が２級と判定されたということ。３つ前のスライドを見ると、新規の申請時の不支給割合の傾向と必ずしも一致しませんが、兵庫は新規申請にも厳しい。宮城、長野、島根は新規申請でも甘め。</a:t>
            </a:r>
          </a:p>
        </p:txBody>
      </p:sp>
      <p:sp>
        <p:nvSpPr>
          <p:cNvPr id="4" name="スライド番号プレースホルダー 3"/>
          <p:cNvSpPr>
            <a:spLocks noGrp="1"/>
          </p:cNvSpPr>
          <p:nvPr>
            <p:ph type="sldNum" sz="quarter" idx="10"/>
          </p:nvPr>
        </p:nvSpPr>
        <p:spPr/>
        <p:txBody>
          <a:bodyPr/>
          <a:lstStyle/>
          <a:p>
            <a:fld id="{7D1ECF63-FC8C-4552-A4F2-198C7362253B}" type="slidenum">
              <a:rPr kumimoji="1" lang="ja-JP" altLang="en-US" smtClean="0"/>
              <a:t>13</a:t>
            </a:fld>
            <a:endParaRPr kumimoji="1" lang="ja-JP" altLang="en-US"/>
          </a:p>
        </p:txBody>
      </p:sp>
    </p:spTree>
    <p:extLst>
      <p:ext uri="{BB962C8B-B14F-4D97-AF65-F5344CB8AC3E}">
        <p14:creationId xmlns:p14="http://schemas.microsoft.com/office/powerpoint/2010/main" val="107912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07E874-51B6-4C30-B089-07B2D1051C60}" type="datetime1">
              <a:rPr kumimoji="1" lang="en-US" altLang="ja-JP" smtClean="0"/>
              <a:t>5/29/2017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6856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BAE399-5AEB-42AA-9D44-9A675628F738}" type="datetime1">
              <a:rPr kumimoji="1" lang="en-US" altLang="ja-JP" smtClean="0"/>
              <a:t>5/29/2017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342793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F7A25B0-3613-40ED-BB4A-DA114E2D56AA}" type="datetime1">
              <a:rPr kumimoji="1" lang="en-US" altLang="ja-JP" smtClean="0"/>
              <a:t>5/29/2017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342099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517357D-8A72-4775-8460-D128DB204219}" type="datetime1">
              <a:rPr lang="en-US" altLang="ja-JP" smtClean="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3446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B09D65-A93B-4F95-AA40-071AD5A1FE67}" type="datetime1">
              <a:rPr lang="en-US" altLang="ja-JP" smtClean="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75641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E99017-02B4-41E9-AD6C-652B95A3EBC8}" type="datetime1">
              <a:rPr lang="en-US" altLang="ja-JP" smtClean="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7166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407C34E-88C4-4EC1-A85A-7B061ED12D4D}" type="datetime1">
              <a:rPr lang="en-US" altLang="ja-JP" smtClean="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26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634F063-AE20-40A9-B108-C99C0FD1B747}" type="datetime1">
              <a:rPr lang="en-US" altLang="ja-JP" smtClean="0"/>
              <a:t>5/29/2017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153090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5F4074-6C83-4F44-B723-E1681B3919E2}" type="datetime1">
              <a:rPr lang="en-US" altLang="ja-JP" smtClean="0"/>
              <a:t>5/29/2017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551111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41FF8-71D9-4032-8098-F1C57E1959F9}" type="datetime1">
              <a:rPr lang="en-US" altLang="ja-JP" smtClean="0"/>
              <a:t>5/29/2017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6752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388610-4206-4DFD-8682-DB0E76877027}" type="datetime1">
              <a:rPr lang="en-US" altLang="ja-JP" smtClean="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200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0469DC-A421-4D3C-A789-F66639F3735F}" type="datetime1">
              <a:rPr kumimoji="1" lang="en-US" altLang="ja-JP" smtClean="0"/>
              <a:t>5/29/2017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904518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66E7A6-A6FC-4C6D-B4D9-E7D3B14F9ADD}" type="datetime1">
              <a:rPr lang="en-US" altLang="ja-JP" smtClean="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393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A20B10-D023-4336-A824-6D51763C80F5}" type="datetime1">
              <a:rPr lang="en-US" altLang="ja-JP" smtClean="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07686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7679CD5-A237-48AF-935F-C804113B825A}" type="datetime1">
              <a:rPr lang="en-US" altLang="ja-JP" smtClean="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134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4C2F89E-B272-4F4F-B190-E92BF22037F4}" type="datetime1">
              <a:rPr kumimoji="1" lang="en-US" altLang="ja-JP" smtClean="0"/>
              <a:t>5/29/2017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265163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EEF5569-5859-4BBD-9C11-1A0C3D888108}" type="datetime1">
              <a:rPr kumimoji="1" lang="en-US" altLang="ja-JP" smtClean="0"/>
              <a:t>5/29/2017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203282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A7CA5C7-5BD3-45CC-BFD6-DB95FB1BC74D}" type="datetime1">
              <a:rPr kumimoji="1" lang="en-US" altLang="ja-JP" smtClean="0"/>
              <a:t>5/29/2017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85897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029E56A-4990-46CB-B9EC-5BCEB4E120DB}" type="datetime1">
              <a:rPr kumimoji="1" lang="en-US" altLang="ja-JP" smtClean="0"/>
              <a:t>5/29/2017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10688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39E89F-C288-4F90-8DA6-AAEFFE44FA6F}" type="datetime1">
              <a:rPr kumimoji="1" lang="en-US" altLang="ja-JP" smtClean="0"/>
              <a:t>5/29/2017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391352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9A3A92-B788-4C0E-A954-B108159CA145}" type="datetime1">
              <a:rPr kumimoji="1" lang="en-US" altLang="ja-JP" smtClean="0"/>
              <a:t>5/29/2017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398461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56B3A80-2CBF-4533-B32B-990C098A2594}" type="datetime1">
              <a:rPr kumimoji="1" lang="en-US" altLang="ja-JP" smtClean="0"/>
              <a:t>5/29/2017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41832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D887A-A46C-4855-AA25-40265A4233C1}" type="datetime1">
              <a:rPr kumimoji="1" lang="en-US" altLang="ja-JP" smtClean="0"/>
              <a:t>5/29/2017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DC410-BD9B-487D-8630-C45EF04004DA}" type="slidenum">
              <a:rPr kumimoji="1" lang="ja-JP" altLang="en-US" smtClean="0"/>
              <a:t>‹#›</a:t>
            </a:fld>
            <a:endParaRPr kumimoji="1" lang="ja-JP" altLang="en-US"/>
          </a:p>
        </p:txBody>
      </p:sp>
    </p:spTree>
    <p:extLst>
      <p:ext uri="{BB962C8B-B14F-4D97-AF65-F5344CB8AC3E}">
        <p14:creationId xmlns:p14="http://schemas.microsoft.com/office/powerpoint/2010/main" val="29813678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C43BB9C-E103-4171-9435-CBEE67C0DEAC}" type="datetime1">
              <a:rPr lang="en-US" altLang="ja-JP" smtClean="0"/>
              <a:t>5/29/2017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866300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chikawa.toru@kyodonews.jp"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4.tmp"/></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tm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549" y="1068917"/>
            <a:ext cx="10058400" cy="1968750"/>
          </a:xfrm>
        </p:spPr>
        <p:txBody>
          <a:bodyPr>
            <a:normAutofit/>
          </a:bodyPr>
          <a:lstStyle/>
          <a:p>
            <a:r>
              <a:rPr kumimoji="1" lang="ja-JP" altLang="en-US" sz="6000" dirty="0"/>
              <a:t>記者が語る障害年金の現場</a:t>
            </a:r>
          </a:p>
        </p:txBody>
      </p:sp>
      <p:sp>
        <p:nvSpPr>
          <p:cNvPr id="3" name="サブタイトル 2"/>
          <p:cNvSpPr>
            <a:spLocks noGrp="1"/>
          </p:cNvSpPr>
          <p:nvPr>
            <p:ph type="subTitle" idx="1"/>
          </p:nvPr>
        </p:nvSpPr>
        <p:spPr>
          <a:xfrm>
            <a:off x="1115549" y="4471117"/>
            <a:ext cx="10058400" cy="1418239"/>
          </a:xfrm>
        </p:spPr>
        <p:txBody>
          <a:bodyPr>
            <a:normAutofit/>
          </a:bodyPr>
          <a:lstStyle/>
          <a:p>
            <a:pPr lvl="0" algn="r"/>
            <a:r>
              <a:rPr kumimoji="1" lang="en-US" altLang="ja-JP" dirty="0"/>
              <a:t>				2017/06/03</a:t>
            </a:r>
            <a:r>
              <a:rPr kumimoji="1" lang="ja-JP" altLang="en-US" dirty="0"/>
              <a:t>　無年金障害者の会総会</a:t>
            </a:r>
            <a:endParaRPr kumimoji="1" lang="en-US" altLang="ja-JP" dirty="0"/>
          </a:p>
          <a:p>
            <a:pPr lvl="0" algn="r"/>
            <a:r>
              <a:rPr lang="en-US" altLang="ja-JP" dirty="0"/>
              <a:t>					</a:t>
            </a:r>
            <a:r>
              <a:rPr lang="ja-JP" altLang="en-US" dirty="0"/>
              <a:t>共同通信社・生活報道部　市川　亨</a:t>
            </a:r>
            <a:endParaRPr lang="en-US" altLang="ja-JP" dirty="0"/>
          </a:p>
          <a:p>
            <a:pPr lvl="0" algn="r"/>
            <a:r>
              <a:rPr kumimoji="1" lang="en-US" altLang="ja-JP" cap="none" dirty="0">
                <a:hlinkClick r:id="rId3"/>
              </a:rPr>
              <a:t>ichikawa.toru@kyodonews.jp</a:t>
            </a:r>
            <a:endParaRPr kumimoji="1" lang="en-US" altLang="ja-JP" cap="none" dirty="0"/>
          </a:p>
          <a:p>
            <a:pPr lvl="0" algn="r"/>
            <a:endParaRPr kumimoji="1" lang="en-US" altLang="ja-JP" cap="none" dirty="0"/>
          </a:p>
        </p:txBody>
      </p:sp>
    </p:spTree>
    <p:extLst>
      <p:ext uri="{BB962C8B-B14F-4D97-AF65-F5344CB8AC3E}">
        <p14:creationId xmlns:p14="http://schemas.microsoft.com/office/powerpoint/2010/main" val="284244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画面の領域"/>
          <p:cNvPicPr>
            <a:picLocks noGrp="1" noChangeAspect="1"/>
          </p:cNvPicPr>
          <p:nvPr>
            <p:ph idx="1"/>
          </p:nvPr>
        </p:nvPicPr>
        <p:blipFill>
          <a:blip r:embed="rId3"/>
          <a:stretch>
            <a:fillRect/>
          </a:stretch>
        </p:blipFill>
        <p:spPr>
          <a:xfrm>
            <a:off x="278970" y="402956"/>
            <a:ext cx="11608230" cy="6121830"/>
          </a:xfrm>
        </p:spPr>
      </p:pic>
      <p:sp>
        <p:nvSpPr>
          <p:cNvPr id="2" name="スライド番号プレースホルダー 1"/>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226627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画面の領域"/>
          <p:cNvPicPr>
            <a:picLocks noGrp="1" noChangeAspect="1"/>
          </p:cNvPicPr>
          <p:nvPr>
            <p:ph sz="half" idx="1"/>
          </p:nvPr>
        </p:nvPicPr>
        <p:blipFill>
          <a:blip r:embed="rId3"/>
          <a:stretch>
            <a:fillRect/>
          </a:stretch>
        </p:blipFill>
        <p:spPr>
          <a:xfrm>
            <a:off x="739601" y="506303"/>
            <a:ext cx="11116601" cy="1121019"/>
          </a:xfrm>
        </p:spPr>
      </p:pic>
      <p:pic>
        <p:nvPicPr>
          <p:cNvPr id="8" name="コンテンツ プレースホルダー 7" descr="画面の領域"/>
          <p:cNvPicPr>
            <a:picLocks noGrp="1" noChangeAspect="1"/>
          </p:cNvPicPr>
          <p:nvPr>
            <p:ph sz="half" idx="2"/>
          </p:nvPr>
        </p:nvPicPr>
        <p:blipFill>
          <a:blip r:embed="rId4"/>
          <a:stretch>
            <a:fillRect/>
          </a:stretch>
        </p:blipFill>
        <p:spPr>
          <a:xfrm>
            <a:off x="295794" y="1627322"/>
            <a:ext cx="11560407" cy="4819973"/>
          </a:xfrm>
        </p:spPr>
      </p:pic>
      <p:sp>
        <p:nvSpPr>
          <p:cNvPr id="2" name="スライド番号プレースホルダー 1"/>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67609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不支給割合、</a:t>
            </a:r>
            <a:r>
              <a:rPr lang="en-US" altLang="ja-JP" dirty="0"/>
              <a:t>1.3</a:t>
            </a:r>
            <a:r>
              <a:rPr lang="ja-JP" altLang="en-US" dirty="0"/>
              <a:t>倍に増加</a:t>
            </a:r>
            <a:endParaRPr kumimoji="1" lang="ja-JP" altLang="en-US" dirty="0"/>
          </a:p>
        </p:txBody>
      </p:sp>
      <p:pic>
        <p:nvPicPr>
          <p:cNvPr id="8" name="コンテンツ プレースホルダー 7"/>
          <p:cNvPicPr>
            <a:picLocks noGrp="1" noChangeAspect="1"/>
          </p:cNvPicPr>
          <p:nvPr>
            <p:ph idx="1"/>
          </p:nvPr>
        </p:nvPicPr>
        <p:blipFill>
          <a:blip r:embed="rId2"/>
          <a:stretch>
            <a:fillRect/>
          </a:stretch>
        </p:blipFill>
        <p:spPr>
          <a:xfrm>
            <a:off x="2247256" y="1706820"/>
            <a:ext cx="6943240" cy="4525506"/>
          </a:xfrm>
          <a:prstGeom prst="rect">
            <a:avLst/>
          </a:prstGeom>
        </p:spPr>
      </p:pic>
      <p:sp>
        <p:nvSpPr>
          <p:cNvPr id="2" name="スライド番号プレースホルダー 1"/>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74182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44095"/>
            <a:ext cx="10515600" cy="1416220"/>
          </a:xfrm>
        </p:spPr>
        <p:txBody>
          <a:bodyPr>
            <a:normAutofit fontScale="90000"/>
          </a:bodyPr>
          <a:lstStyle/>
          <a:p>
            <a:r>
              <a:rPr lang="ja-JP" altLang="en-US" b="1" dirty="0"/>
              <a:t>更新時の支給停止・等級落ち、地域差</a:t>
            </a:r>
            <a:r>
              <a:rPr lang="en-US" altLang="ja-JP" b="1" dirty="0"/>
              <a:t>11</a:t>
            </a:r>
            <a:r>
              <a:rPr lang="ja-JP" altLang="en-US" b="1" dirty="0"/>
              <a:t>倍</a:t>
            </a:r>
            <a:br>
              <a:rPr lang="en-US" altLang="ja-JP" b="1" dirty="0"/>
            </a:br>
            <a:endParaRPr kumimoji="1" lang="ja-JP" altLang="en-US" b="1" dirty="0"/>
          </a:p>
        </p:txBody>
      </p:sp>
      <p:sp>
        <p:nvSpPr>
          <p:cNvPr id="3" name="コンテンツ プレースホルダー 2"/>
          <p:cNvSpPr>
            <a:spLocks noGrp="1"/>
          </p:cNvSpPr>
          <p:nvPr>
            <p:ph sz="half" idx="1"/>
          </p:nvPr>
        </p:nvSpPr>
        <p:spPr>
          <a:xfrm>
            <a:off x="838200" y="1580827"/>
            <a:ext cx="5181600" cy="4596136"/>
          </a:xfrm>
        </p:spPr>
        <p:txBody>
          <a:bodyPr>
            <a:normAutofit/>
          </a:bodyPr>
          <a:lstStyle/>
          <a:p>
            <a:pPr marL="0" lvl="0" indent="0">
              <a:buNone/>
            </a:pPr>
            <a:r>
              <a:rPr kumimoji="1" lang="ja-JP" altLang="en-US" sz="2400" dirty="0"/>
              <a:t>（障害基礎、全障害、</a:t>
            </a:r>
            <a:r>
              <a:rPr kumimoji="1" lang="en-US" altLang="ja-JP" sz="2400" dirty="0"/>
              <a:t>13</a:t>
            </a:r>
            <a:r>
              <a:rPr kumimoji="1" lang="ja-JP" altLang="en-US" sz="2400" dirty="0"/>
              <a:t>年度）</a:t>
            </a:r>
            <a:endParaRPr kumimoji="1" lang="en-US" altLang="ja-JP" sz="2400" dirty="0"/>
          </a:p>
        </p:txBody>
      </p:sp>
      <p:graphicFrame>
        <p:nvGraphicFramePr>
          <p:cNvPr id="8" name="コンテンツ プレースホルダー 7"/>
          <p:cNvGraphicFramePr>
            <a:graphicFrameLocks noGrp="1"/>
          </p:cNvGraphicFramePr>
          <p:nvPr>
            <p:ph sz="half" idx="2"/>
            <p:extLst>
              <p:ext uri="{D42A27DB-BD31-4B8C-83A1-F6EECF244321}">
                <p14:modId xmlns:p14="http://schemas.microsoft.com/office/powerpoint/2010/main" val="3179534251"/>
              </p:ext>
            </p:extLst>
          </p:nvPr>
        </p:nvGraphicFramePr>
        <p:xfrm>
          <a:off x="5738813" y="2312687"/>
          <a:ext cx="4180102" cy="2560320"/>
        </p:xfrm>
        <a:graphic>
          <a:graphicData uri="http://schemas.openxmlformats.org/drawingml/2006/table">
            <a:tbl>
              <a:tblPr firstRow="1" bandRow="1">
                <a:tableStyleId>{5C22544A-7EE6-4342-B048-85BDC9FD1C3A}</a:tableStyleId>
              </a:tblPr>
              <a:tblGrid>
                <a:gridCol w="1281919">
                  <a:extLst>
                    <a:ext uri="{9D8B030D-6E8A-4147-A177-3AD203B41FA5}">
                      <a16:colId xmlns:a16="http://schemas.microsoft.com/office/drawing/2014/main" val="2373877130"/>
                    </a:ext>
                  </a:extLst>
                </a:gridCol>
                <a:gridCol w="1193370">
                  <a:extLst>
                    <a:ext uri="{9D8B030D-6E8A-4147-A177-3AD203B41FA5}">
                      <a16:colId xmlns:a16="http://schemas.microsoft.com/office/drawing/2014/main" val="3728101810"/>
                    </a:ext>
                  </a:extLst>
                </a:gridCol>
                <a:gridCol w="914400">
                  <a:extLst>
                    <a:ext uri="{9D8B030D-6E8A-4147-A177-3AD203B41FA5}">
                      <a16:colId xmlns:a16="http://schemas.microsoft.com/office/drawing/2014/main" val="2041274418"/>
                    </a:ext>
                  </a:extLst>
                </a:gridCol>
                <a:gridCol w="790413">
                  <a:extLst>
                    <a:ext uri="{9D8B030D-6E8A-4147-A177-3AD203B41FA5}">
                      <a16:colId xmlns:a16="http://schemas.microsoft.com/office/drawing/2014/main" val="3774463150"/>
                    </a:ext>
                  </a:extLst>
                </a:gridCol>
              </a:tblGrid>
              <a:tr h="364826">
                <a:tc>
                  <a:txBody>
                    <a:bodyPr/>
                    <a:lstStyle/>
                    <a:p>
                      <a:endParaRPr kumimoji="1" lang="ja-JP" altLang="en-US" dirty="0"/>
                    </a:p>
                  </a:txBody>
                  <a:tcPr/>
                </a:tc>
                <a:tc>
                  <a:txBody>
                    <a:bodyPr/>
                    <a:lstStyle/>
                    <a:p>
                      <a:pPr algn="ctr"/>
                      <a:r>
                        <a:rPr kumimoji="1" lang="ja-JP" altLang="en-US" dirty="0"/>
                        <a:t>都道府県</a:t>
                      </a:r>
                    </a:p>
                  </a:txBody>
                  <a:tcPr/>
                </a:tc>
                <a:tc>
                  <a:txBody>
                    <a:bodyPr/>
                    <a:lstStyle/>
                    <a:p>
                      <a:pPr algn="ctr"/>
                      <a:r>
                        <a:rPr kumimoji="1" lang="ja-JP" altLang="en-US" dirty="0"/>
                        <a:t>％</a:t>
                      </a:r>
                    </a:p>
                  </a:txBody>
                  <a:tcPr/>
                </a:tc>
                <a:tc>
                  <a:txBody>
                    <a:bodyPr/>
                    <a:lstStyle/>
                    <a:p>
                      <a:pPr algn="ctr"/>
                      <a:r>
                        <a:rPr kumimoji="1" lang="ja-JP" altLang="en-US" dirty="0"/>
                        <a:t>人</a:t>
                      </a:r>
                    </a:p>
                  </a:txBody>
                  <a:tcPr/>
                </a:tc>
                <a:extLst>
                  <a:ext uri="{0D108BD9-81ED-4DB2-BD59-A6C34878D82A}">
                    <a16:rowId xmlns:a16="http://schemas.microsoft.com/office/drawing/2014/main" val="2158972904"/>
                  </a:ext>
                </a:extLst>
              </a:tr>
              <a:tr h="364826">
                <a:tc>
                  <a:txBody>
                    <a:bodyPr/>
                    <a:lstStyle/>
                    <a:p>
                      <a:r>
                        <a:rPr kumimoji="1" lang="ja-JP" altLang="en-US" dirty="0"/>
                        <a:t>４４</a:t>
                      </a:r>
                    </a:p>
                  </a:txBody>
                  <a:tcPr/>
                </a:tc>
                <a:tc>
                  <a:txBody>
                    <a:bodyPr/>
                    <a:lstStyle/>
                    <a:p>
                      <a:pPr algn="ctr"/>
                      <a:r>
                        <a:rPr kumimoji="1" lang="ja-JP" altLang="en-US" dirty="0"/>
                        <a:t>富山</a:t>
                      </a:r>
                    </a:p>
                  </a:txBody>
                  <a:tcPr/>
                </a:tc>
                <a:tc>
                  <a:txBody>
                    <a:bodyPr/>
                    <a:lstStyle/>
                    <a:p>
                      <a:pPr algn="ctr"/>
                      <a:r>
                        <a:rPr kumimoji="1" lang="en-US" altLang="ja-JP" dirty="0"/>
                        <a:t>1.8</a:t>
                      </a:r>
                      <a:endParaRPr kumimoji="1" lang="ja-JP" altLang="en-US" dirty="0"/>
                    </a:p>
                  </a:txBody>
                  <a:tcPr/>
                </a:tc>
                <a:tc>
                  <a:txBody>
                    <a:bodyPr/>
                    <a:lstStyle/>
                    <a:p>
                      <a:pPr algn="ctr"/>
                      <a:r>
                        <a:rPr kumimoji="1" lang="en-US" altLang="ja-JP" dirty="0"/>
                        <a:t>20</a:t>
                      </a:r>
                      <a:endParaRPr kumimoji="1" lang="ja-JP" altLang="en-US" dirty="0"/>
                    </a:p>
                  </a:txBody>
                  <a:tcPr/>
                </a:tc>
                <a:extLst>
                  <a:ext uri="{0D108BD9-81ED-4DB2-BD59-A6C34878D82A}">
                    <a16:rowId xmlns:a16="http://schemas.microsoft.com/office/drawing/2014/main" val="4122309589"/>
                  </a:ext>
                </a:extLst>
              </a:tr>
              <a:tr h="364826">
                <a:tc>
                  <a:txBody>
                    <a:bodyPr/>
                    <a:lstStyle/>
                    <a:p>
                      <a:r>
                        <a:rPr kumimoji="1" lang="ja-JP" altLang="en-US" dirty="0"/>
                        <a:t>４４</a:t>
                      </a:r>
                    </a:p>
                  </a:txBody>
                  <a:tcPr/>
                </a:tc>
                <a:tc>
                  <a:txBody>
                    <a:bodyPr/>
                    <a:lstStyle/>
                    <a:p>
                      <a:pPr algn="ctr"/>
                      <a:r>
                        <a:rPr kumimoji="1" lang="ja-JP" altLang="en-US" dirty="0"/>
                        <a:t>京都</a:t>
                      </a:r>
                    </a:p>
                  </a:txBody>
                  <a:tcPr/>
                </a:tc>
                <a:tc>
                  <a:txBody>
                    <a:bodyPr/>
                    <a:lstStyle/>
                    <a:p>
                      <a:pPr algn="ctr"/>
                      <a:r>
                        <a:rPr kumimoji="1" lang="en-US" altLang="ja-JP" dirty="0"/>
                        <a:t>1.8</a:t>
                      </a:r>
                      <a:endParaRPr kumimoji="1" lang="ja-JP" altLang="en-US" dirty="0"/>
                    </a:p>
                  </a:txBody>
                  <a:tcPr/>
                </a:tc>
                <a:tc>
                  <a:txBody>
                    <a:bodyPr/>
                    <a:lstStyle/>
                    <a:p>
                      <a:pPr algn="ctr"/>
                      <a:r>
                        <a:rPr kumimoji="1" lang="en-US" altLang="ja-JP" dirty="0"/>
                        <a:t>83</a:t>
                      </a:r>
                      <a:endParaRPr kumimoji="1" lang="ja-JP" altLang="en-US" dirty="0"/>
                    </a:p>
                  </a:txBody>
                  <a:tcPr/>
                </a:tc>
                <a:extLst>
                  <a:ext uri="{0D108BD9-81ED-4DB2-BD59-A6C34878D82A}">
                    <a16:rowId xmlns:a16="http://schemas.microsoft.com/office/drawing/2014/main" val="1483288519"/>
                  </a:ext>
                </a:extLst>
              </a:tr>
              <a:tr h="364826">
                <a:tc>
                  <a:txBody>
                    <a:bodyPr/>
                    <a:lstStyle/>
                    <a:p>
                      <a:r>
                        <a:rPr kumimoji="1" lang="ja-JP" altLang="en-US" dirty="0"/>
                        <a:t>４５</a:t>
                      </a:r>
                    </a:p>
                  </a:txBody>
                  <a:tcPr/>
                </a:tc>
                <a:tc>
                  <a:txBody>
                    <a:bodyPr/>
                    <a:lstStyle/>
                    <a:p>
                      <a:pPr algn="ctr"/>
                      <a:r>
                        <a:rPr kumimoji="1" lang="ja-JP" altLang="en-US" dirty="0"/>
                        <a:t>宮城</a:t>
                      </a:r>
                    </a:p>
                  </a:txBody>
                  <a:tcPr/>
                </a:tc>
                <a:tc>
                  <a:txBody>
                    <a:bodyPr/>
                    <a:lstStyle/>
                    <a:p>
                      <a:pPr algn="ctr"/>
                      <a:r>
                        <a:rPr kumimoji="1" lang="en-US" altLang="ja-JP" dirty="0"/>
                        <a:t>1.6</a:t>
                      </a:r>
                      <a:endParaRPr kumimoji="1" lang="ja-JP" altLang="en-US" dirty="0"/>
                    </a:p>
                  </a:txBody>
                  <a:tcPr/>
                </a:tc>
                <a:tc>
                  <a:txBody>
                    <a:bodyPr/>
                    <a:lstStyle/>
                    <a:p>
                      <a:pPr algn="ctr"/>
                      <a:r>
                        <a:rPr kumimoji="1" lang="en-US" altLang="ja-JP" dirty="0"/>
                        <a:t>56</a:t>
                      </a:r>
                      <a:endParaRPr kumimoji="1" lang="ja-JP" altLang="en-US" dirty="0"/>
                    </a:p>
                  </a:txBody>
                  <a:tcPr/>
                </a:tc>
                <a:extLst>
                  <a:ext uri="{0D108BD9-81ED-4DB2-BD59-A6C34878D82A}">
                    <a16:rowId xmlns:a16="http://schemas.microsoft.com/office/drawing/2014/main" val="1225831729"/>
                  </a:ext>
                </a:extLst>
              </a:tr>
              <a:tr h="364826">
                <a:tc>
                  <a:txBody>
                    <a:bodyPr/>
                    <a:lstStyle/>
                    <a:p>
                      <a:r>
                        <a:rPr kumimoji="1" lang="ja-JP" altLang="en-US" dirty="0"/>
                        <a:t>４６</a:t>
                      </a:r>
                    </a:p>
                  </a:txBody>
                  <a:tcPr/>
                </a:tc>
                <a:tc>
                  <a:txBody>
                    <a:bodyPr/>
                    <a:lstStyle/>
                    <a:p>
                      <a:pPr algn="ctr"/>
                      <a:r>
                        <a:rPr kumimoji="1" lang="ja-JP" altLang="en-US" dirty="0"/>
                        <a:t>長野</a:t>
                      </a:r>
                    </a:p>
                  </a:txBody>
                  <a:tcPr/>
                </a:tc>
                <a:tc>
                  <a:txBody>
                    <a:bodyPr/>
                    <a:lstStyle/>
                    <a:p>
                      <a:pPr algn="ctr"/>
                      <a:r>
                        <a:rPr kumimoji="1" lang="en-US" altLang="ja-JP" dirty="0"/>
                        <a:t>1.5</a:t>
                      </a:r>
                      <a:endParaRPr kumimoji="1" lang="ja-JP" altLang="en-US" dirty="0"/>
                    </a:p>
                  </a:txBody>
                  <a:tcPr/>
                </a:tc>
                <a:tc>
                  <a:txBody>
                    <a:bodyPr/>
                    <a:lstStyle/>
                    <a:p>
                      <a:pPr algn="ctr"/>
                      <a:r>
                        <a:rPr kumimoji="1" lang="en-US" altLang="ja-JP" dirty="0"/>
                        <a:t>52</a:t>
                      </a:r>
                      <a:endParaRPr kumimoji="1" lang="ja-JP" altLang="en-US" dirty="0"/>
                    </a:p>
                  </a:txBody>
                  <a:tcPr/>
                </a:tc>
                <a:extLst>
                  <a:ext uri="{0D108BD9-81ED-4DB2-BD59-A6C34878D82A}">
                    <a16:rowId xmlns:a16="http://schemas.microsoft.com/office/drawing/2014/main" val="1894121579"/>
                  </a:ext>
                </a:extLst>
              </a:tr>
              <a:tr h="364826">
                <a:tc>
                  <a:txBody>
                    <a:bodyPr/>
                    <a:lstStyle/>
                    <a:p>
                      <a:r>
                        <a:rPr kumimoji="1" lang="ja-JP" altLang="en-US" dirty="0"/>
                        <a:t>４７</a:t>
                      </a:r>
                    </a:p>
                  </a:txBody>
                  <a:tcPr/>
                </a:tc>
                <a:tc>
                  <a:txBody>
                    <a:bodyPr/>
                    <a:lstStyle/>
                    <a:p>
                      <a:pPr algn="ctr"/>
                      <a:r>
                        <a:rPr kumimoji="1" lang="ja-JP" altLang="en-US" dirty="0"/>
                        <a:t>島根</a:t>
                      </a:r>
                    </a:p>
                  </a:txBody>
                  <a:tcPr/>
                </a:tc>
                <a:tc>
                  <a:txBody>
                    <a:bodyPr/>
                    <a:lstStyle/>
                    <a:p>
                      <a:pPr algn="ctr"/>
                      <a:r>
                        <a:rPr kumimoji="1" lang="en-US" altLang="ja-JP" dirty="0"/>
                        <a:t>1.1</a:t>
                      </a:r>
                      <a:endParaRPr kumimoji="1" lang="ja-JP" altLang="en-US" dirty="0"/>
                    </a:p>
                  </a:txBody>
                  <a:tcPr/>
                </a:tc>
                <a:tc>
                  <a:txBody>
                    <a:bodyPr/>
                    <a:lstStyle/>
                    <a:p>
                      <a:pPr algn="ctr"/>
                      <a:r>
                        <a:rPr kumimoji="1" lang="en-US" altLang="ja-JP" dirty="0"/>
                        <a:t>14</a:t>
                      </a:r>
                      <a:endParaRPr kumimoji="1" lang="ja-JP" altLang="en-US" dirty="0"/>
                    </a:p>
                  </a:txBody>
                  <a:tcPr/>
                </a:tc>
                <a:extLst>
                  <a:ext uri="{0D108BD9-81ED-4DB2-BD59-A6C34878D82A}">
                    <a16:rowId xmlns:a16="http://schemas.microsoft.com/office/drawing/2014/main" val="1280631284"/>
                  </a:ext>
                </a:extLst>
              </a:tr>
              <a:tr h="364826">
                <a:tc>
                  <a:txBody>
                    <a:bodyPr/>
                    <a:lstStyle/>
                    <a:p>
                      <a:r>
                        <a:rPr kumimoji="1" lang="ja-JP" altLang="en-US" dirty="0"/>
                        <a:t>全国平均</a:t>
                      </a:r>
                    </a:p>
                  </a:txBody>
                  <a:tcPr/>
                </a:tc>
                <a:tc>
                  <a:txBody>
                    <a:bodyPr/>
                    <a:lstStyle/>
                    <a:p>
                      <a:pPr algn="ctr"/>
                      <a:endParaRPr kumimoji="1" lang="ja-JP" altLang="en-US" dirty="0"/>
                    </a:p>
                  </a:txBody>
                  <a:tcPr/>
                </a:tc>
                <a:tc>
                  <a:txBody>
                    <a:bodyPr/>
                    <a:lstStyle/>
                    <a:p>
                      <a:pPr algn="ctr"/>
                      <a:r>
                        <a:rPr kumimoji="1" lang="en-US" altLang="ja-JP" dirty="0"/>
                        <a:t>4.9</a:t>
                      </a:r>
                      <a:endParaRPr kumimoji="1" lang="ja-JP" altLang="en-US" dirty="0"/>
                    </a:p>
                  </a:txBody>
                  <a:tcPr/>
                </a:tc>
                <a:tc>
                  <a:txBody>
                    <a:bodyPr/>
                    <a:lstStyle/>
                    <a:p>
                      <a:pPr algn="ctr"/>
                      <a:r>
                        <a:rPr kumimoji="1" lang="en-US" altLang="ja-JP" dirty="0"/>
                        <a:t>7787</a:t>
                      </a:r>
                      <a:endParaRPr kumimoji="1" lang="ja-JP" altLang="en-US" dirty="0"/>
                    </a:p>
                  </a:txBody>
                  <a:tcPr/>
                </a:tc>
                <a:extLst>
                  <a:ext uri="{0D108BD9-81ED-4DB2-BD59-A6C34878D82A}">
                    <a16:rowId xmlns:a16="http://schemas.microsoft.com/office/drawing/2014/main" val="376494234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33417721"/>
              </p:ext>
            </p:extLst>
          </p:nvPr>
        </p:nvGraphicFramePr>
        <p:xfrm>
          <a:off x="1348353" y="2312688"/>
          <a:ext cx="3502616" cy="2560319"/>
        </p:xfrm>
        <a:graphic>
          <a:graphicData uri="http://schemas.openxmlformats.org/drawingml/2006/table">
            <a:tbl>
              <a:tblPr firstRow="1" bandRow="1">
                <a:tableStyleId>{5C22544A-7EE6-4342-B048-85BDC9FD1C3A}</a:tableStyleId>
              </a:tblPr>
              <a:tblGrid>
                <a:gridCol w="680990">
                  <a:extLst>
                    <a:ext uri="{9D8B030D-6E8A-4147-A177-3AD203B41FA5}">
                      <a16:colId xmlns:a16="http://schemas.microsoft.com/office/drawing/2014/main" val="2703812697"/>
                    </a:ext>
                  </a:extLst>
                </a:gridCol>
                <a:gridCol w="1112372">
                  <a:extLst>
                    <a:ext uri="{9D8B030D-6E8A-4147-A177-3AD203B41FA5}">
                      <a16:colId xmlns:a16="http://schemas.microsoft.com/office/drawing/2014/main" val="230355236"/>
                    </a:ext>
                  </a:extLst>
                </a:gridCol>
                <a:gridCol w="854627">
                  <a:extLst>
                    <a:ext uri="{9D8B030D-6E8A-4147-A177-3AD203B41FA5}">
                      <a16:colId xmlns:a16="http://schemas.microsoft.com/office/drawing/2014/main" val="2604916655"/>
                    </a:ext>
                  </a:extLst>
                </a:gridCol>
                <a:gridCol w="854627">
                  <a:extLst>
                    <a:ext uri="{9D8B030D-6E8A-4147-A177-3AD203B41FA5}">
                      <a16:colId xmlns:a16="http://schemas.microsoft.com/office/drawing/2014/main" val="3424346861"/>
                    </a:ext>
                  </a:extLst>
                </a:gridCol>
              </a:tblGrid>
              <a:tr h="432784">
                <a:tc>
                  <a:txBody>
                    <a:bodyPr/>
                    <a:lstStyle/>
                    <a:p>
                      <a:endParaRPr kumimoji="1" lang="ja-JP" altLang="en-US" dirty="0"/>
                    </a:p>
                  </a:txBody>
                  <a:tcPr/>
                </a:tc>
                <a:tc>
                  <a:txBody>
                    <a:bodyPr/>
                    <a:lstStyle/>
                    <a:p>
                      <a:pPr algn="ctr"/>
                      <a:r>
                        <a:rPr kumimoji="1" lang="ja-JP" altLang="en-US" dirty="0"/>
                        <a:t>都道府県</a:t>
                      </a:r>
                    </a:p>
                  </a:txBody>
                  <a:tcPr/>
                </a:tc>
                <a:tc>
                  <a:txBody>
                    <a:bodyPr/>
                    <a:lstStyle/>
                    <a:p>
                      <a:pPr algn="ctr"/>
                      <a:r>
                        <a:rPr kumimoji="1" lang="ja-JP" altLang="en-US" dirty="0"/>
                        <a:t>％</a:t>
                      </a:r>
                    </a:p>
                  </a:txBody>
                  <a:tcPr/>
                </a:tc>
                <a:tc>
                  <a:txBody>
                    <a:bodyPr/>
                    <a:lstStyle/>
                    <a:p>
                      <a:pPr algn="ctr"/>
                      <a:r>
                        <a:rPr kumimoji="1" lang="ja-JP" altLang="en-US" dirty="0"/>
                        <a:t>人</a:t>
                      </a:r>
                    </a:p>
                  </a:txBody>
                  <a:tcPr/>
                </a:tc>
                <a:extLst>
                  <a:ext uri="{0D108BD9-81ED-4DB2-BD59-A6C34878D82A}">
                    <a16:rowId xmlns:a16="http://schemas.microsoft.com/office/drawing/2014/main" val="2617949073"/>
                  </a:ext>
                </a:extLst>
              </a:tr>
              <a:tr h="425507">
                <a:tc>
                  <a:txBody>
                    <a:bodyPr/>
                    <a:lstStyle/>
                    <a:p>
                      <a:r>
                        <a:rPr kumimoji="1" lang="ja-JP" altLang="en-US" dirty="0"/>
                        <a:t>１</a:t>
                      </a:r>
                    </a:p>
                  </a:txBody>
                  <a:tcPr/>
                </a:tc>
                <a:tc>
                  <a:txBody>
                    <a:bodyPr/>
                    <a:lstStyle/>
                    <a:p>
                      <a:pPr algn="ctr"/>
                      <a:r>
                        <a:rPr kumimoji="1" lang="ja-JP" altLang="en-US" dirty="0"/>
                        <a:t>岡山</a:t>
                      </a:r>
                    </a:p>
                  </a:txBody>
                  <a:tcPr/>
                </a:tc>
                <a:tc>
                  <a:txBody>
                    <a:bodyPr/>
                    <a:lstStyle/>
                    <a:p>
                      <a:pPr algn="ctr"/>
                      <a:r>
                        <a:rPr kumimoji="1" lang="en-US" altLang="ja-JP" dirty="0"/>
                        <a:t>12.1</a:t>
                      </a:r>
                    </a:p>
                  </a:txBody>
                  <a:tcPr/>
                </a:tc>
                <a:tc>
                  <a:txBody>
                    <a:bodyPr/>
                    <a:lstStyle/>
                    <a:p>
                      <a:pPr algn="ctr"/>
                      <a:r>
                        <a:rPr kumimoji="1" lang="en-US" altLang="ja-JP" dirty="0"/>
                        <a:t>242</a:t>
                      </a:r>
                    </a:p>
                  </a:txBody>
                  <a:tcPr/>
                </a:tc>
                <a:extLst>
                  <a:ext uri="{0D108BD9-81ED-4DB2-BD59-A6C34878D82A}">
                    <a16:rowId xmlns:a16="http://schemas.microsoft.com/office/drawing/2014/main" val="2702726166"/>
                  </a:ext>
                </a:extLst>
              </a:tr>
              <a:tr h="425507">
                <a:tc>
                  <a:txBody>
                    <a:bodyPr/>
                    <a:lstStyle/>
                    <a:p>
                      <a:r>
                        <a:rPr kumimoji="1" lang="ja-JP" altLang="en-US" dirty="0"/>
                        <a:t>２</a:t>
                      </a:r>
                    </a:p>
                  </a:txBody>
                  <a:tcPr/>
                </a:tc>
                <a:tc>
                  <a:txBody>
                    <a:bodyPr/>
                    <a:lstStyle/>
                    <a:p>
                      <a:pPr algn="ctr"/>
                      <a:r>
                        <a:rPr kumimoji="1" lang="ja-JP" altLang="en-US" dirty="0"/>
                        <a:t>兵庫</a:t>
                      </a:r>
                    </a:p>
                  </a:txBody>
                  <a:tcPr/>
                </a:tc>
                <a:tc>
                  <a:txBody>
                    <a:bodyPr/>
                    <a:lstStyle/>
                    <a:p>
                      <a:pPr algn="ctr"/>
                      <a:r>
                        <a:rPr kumimoji="1" lang="en-US" altLang="ja-JP" dirty="0"/>
                        <a:t>10.2</a:t>
                      </a:r>
                    </a:p>
                  </a:txBody>
                  <a:tcPr/>
                </a:tc>
                <a:tc>
                  <a:txBody>
                    <a:bodyPr/>
                    <a:lstStyle/>
                    <a:p>
                      <a:pPr algn="ctr"/>
                      <a:r>
                        <a:rPr kumimoji="1" lang="en-US" altLang="ja-JP" dirty="0"/>
                        <a:t>780</a:t>
                      </a:r>
                    </a:p>
                  </a:txBody>
                  <a:tcPr/>
                </a:tc>
                <a:extLst>
                  <a:ext uri="{0D108BD9-81ED-4DB2-BD59-A6C34878D82A}">
                    <a16:rowId xmlns:a16="http://schemas.microsoft.com/office/drawing/2014/main" val="1180342791"/>
                  </a:ext>
                </a:extLst>
              </a:tr>
              <a:tr h="425507">
                <a:tc>
                  <a:txBody>
                    <a:bodyPr/>
                    <a:lstStyle/>
                    <a:p>
                      <a:r>
                        <a:rPr kumimoji="1" lang="ja-JP" altLang="en-US" dirty="0"/>
                        <a:t>３</a:t>
                      </a:r>
                    </a:p>
                  </a:txBody>
                  <a:tcPr/>
                </a:tc>
                <a:tc>
                  <a:txBody>
                    <a:bodyPr/>
                    <a:lstStyle/>
                    <a:p>
                      <a:pPr algn="ctr"/>
                      <a:r>
                        <a:rPr kumimoji="1" lang="ja-JP" altLang="en-US" dirty="0"/>
                        <a:t>神奈川</a:t>
                      </a:r>
                    </a:p>
                  </a:txBody>
                  <a:tcPr/>
                </a:tc>
                <a:tc>
                  <a:txBody>
                    <a:bodyPr/>
                    <a:lstStyle/>
                    <a:p>
                      <a:pPr algn="ctr"/>
                      <a:r>
                        <a:rPr kumimoji="1" lang="en-US" altLang="ja-JP" dirty="0"/>
                        <a:t>9.6</a:t>
                      </a:r>
                      <a:endParaRPr kumimoji="1" lang="ja-JP" altLang="en-US" dirty="0"/>
                    </a:p>
                  </a:txBody>
                  <a:tcPr/>
                </a:tc>
                <a:tc>
                  <a:txBody>
                    <a:bodyPr/>
                    <a:lstStyle/>
                    <a:p>
                      <a:pPr algn="ctr"/>
                      <a:r>
                        <a:rPr kumimoji="1" lang="en-US" altLang="ja-JP" dirty="0"/>
                        <a:t>613</a:t>
                      </a:r>
                      <a:endParaRPr kumimoji="1" lang="ja-JP" altLang="en-US" dirty="0"/>
                    </a:p>
                  </a:txBody>
                  <a:tcPr/>
                </a:tc>
                <a:extLst>
                  <a:ext uri="{0D108BD9-81ED-4DB2-BD59-A6C34878D82A}">
                    <a16:rowId xmlns:a16="http://schemas.microsoft.com/office/drawing/2014/main" val="2767094321"/>
                  </a:ext>
                </a:extLst>
              </a:tr>
              <a:tr h="425507">
                <a:tc>
                  <a:txBody>
                    <a:bodyPr/>
                    <a:lstStyle/>
                    <a:p>
                      <a:r>
                        <a:rPr kumimoji="1" lang="ja-JP" altLang="en-US" dirty="0"/>
                        <a:t>４</a:t>
                      </a:r>
                    </a:p>
                  </a:txBody>
                  <a:tcPr/>
                </a:tc>
                <a:tc>
                  <a:txBody>
                    <a:bodyPr/>
                    <a:lstStyle/>
                    <a:p>
                      <a:pPr algn="ctr"/>
                      <a:r>
                        <a:rPr kumimoji="1" lang="ja-JP" altLang="en-US" dirty="0"/>
                        <a:t>徳島</a:t>
                      </a:r>
                    </a:p>
                  </a:txBody>
                  <a:tcPr/>
                </a:tc>
                <a:tc>
                  <a:txBody>
                    <a:bodyPr/>
                    <a:lstStyle/>
                    <a:p>
                      <a:pPr algn="ctr"/>
                      <a:r>
                        <a:rPr kumimoji="1" lang="en-US" altLang="ja-JP" dirty="0"/>
                        <a:t>9.4</a:t>
                      </a:r>
                    </a:p>
                  </a:txBody>
                  <a:tcPr/>
                </a:tc>
                <a:tc>
                  <a:txBody>
                    <a:bodyPr/>
                    <a:lstStyle/>
                    <a:p>
                      <a:pPr algn="ctr"/>
                      <a:r>
                        <a:rPr kumimoji="1" lang="en-US" altLang="ja-JP" dirty="0"/>
                        <a:t>62</a:t>
                      </a:r>
                    </a:p>
                  </a:txBody>
                  <a:tcPr/>
                </a:tc>
                <a:extLst>
                  <a:ext uri="{0D108BD9-81ED-4DB2-BD59-A6C34878D82A}">
                    <a16:rowId xmlns:a16="http://schemas.microsoft.com/office/drawing/2014/main" val="348889605"/>
                  </a:ext>
                </a:extLst>
              </a:tr>
              <a:tr h="425507">
                <a:tc>
                  <a:txBody>
                    <a:bodyPr/>
                    <a:lstStyle/>
                    <a:p>
                      <a:r>
                        <a:rPr kumimoji="1" lang="ja-JP" altLang="en-US" dirty="0"/>
                        <a:t>５</a:t>
                      </a:r>
                    </a:p>
                  </a:txBody>
                  <a:tcPr/>
                </a:tc>
                <a:tc>
                  <a:txBody>
                    <a:bodyPr/>
                    <a:lstStyle/>
                    <a:p>
                      <a:pPr algn="ctr"/>
                      <a:r>
                        <a:rPr kumimoji="1" lang="ja-JP" altLang="en-US" dirty="0"/>
                        <a:t>大阪</a:t>
                      </a:r>
                    </a:p>
                  </a:txBody>
                  <a:tcPr/>
                </a:tc>
                <a:tc>
                  <a:txBody>
                    <a:bodyPr/>
                    <a:lstStyle/>
                    <a:p>
                      <a:pPr algn="ctr"/>
                      <a:r>
                        <a:rPr kumimoji="1" lang="en-US" altLang="ja-JP" dirty="0"/>
                        <a:t>8.4</a:t>
                      </a:r>
                    </a:p>
                  </a:txBody>
                  <a:tcPr/>
                </a:tc>
                <a:tc>
                  <a:txBody>
                    <a:bodyPr/>
                    <a:lstStyle/>
                    <a:p>
                      <a:pPr algn="ctr"/>
                      <a:r>
                        <a:rPr kumimoji="1" lang="en-US" altLang="ja-JP" dirty="0"/>
                        <a:t>520</a:t>
                      </a:r>
                    </a:p>
                  </a:txBody>
                  <a:tcPr/>
                </a:tc>
                <a:extLst>
                  <a:ext uri="{0D108BD9-81ED-4DB2-BD59-A6C34878D82A}">
                    <a16:rowId xmlns:a16="http://schemas.microsoft.com/office/drawing/2014/main" val="1414733960"/>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4119478566"/>
              </p:ext>
            </p:extLst>
          </p:nvPr>
        </p:nvGraphicFramePr>
        <p:xfrm>
          <a:off x="1348353" y="2774197"/>
          <a:ext cx="3487118" cy="464949"/>
        </p:xfrm>
        <a:graphic>
          <a:graphicData uri="http://schemas.openxmlformats.org/drawingml/2006/table">
            <a:tbl>
              <a:tblPr/>
              <a:tblGrid>
                <a:gridCol w="3487118">
                  <a:extLst>
                    <a:ext uri="{9D8B030D-6E8A-4147-A177-3AD203B41FA5}">
                      <a16:colId xmlns:a16="http://schemas.microsoft.com/office/drawing/2014/main" val="4121487428"/>
                    </a:ext>
                  </a:extLst>
                </a:gridCol>
              </a:tblGrid>
              <a:tr h="464949">
                <a:tc>
                  <a:txBody>
                    <a:bodyPr/>
                    <a:lstStyle/>
                    <a:p>
                      <a:endParaRPr kumimoji="1" lang="ja-JP" altLang="en-US" dirty="0">
                        <a:solidFill>
                          <a:schemeClr val="bg1"/>
                        </a:solidFill>
                      </a:endParaRPr>
                    </a:p>
                  </a:txBody>
                  <a:tcPr>
                    <a:lnL w="38100" cmpd="sng">
                      <a:noFill/>
                      <a:prstDash val="solid"/>
                    </a:lnL>
                    <a:lnR w="38100" cmpd="sng">
                      <a:noFill/>
                      <a:prstDash val="solid"/>
                    </a:lnR>
                    <a:lnT w="38100" cmpd="sng">
                      <a:noFill/>
                      <a:prstDash val="solid"/>
                    </a:lnT>
                    <a:lnB w="381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17658269"/>
                  </a:ext>
                </a:extLst>
              </a:tr>
            </a:tbl>
          </a:graphicData>
        </a:graphic>
      </p:graphicFrame>
      <p:sp>
        <p:nvSpPr>
          <p:cNvPr id="5" name="スライド番号プレースホルダー 4"/>
          <p:cNvSpPr>
            <a:spLocks noGrp="1"/>
          </p:cNvSpPr>
          <p:nvPr>
            <p:ph type="sldNum" sz="quarter" idx="12"/>
          </p:nvPr>
        </p:nvSpPr>
        <p:spPr/>
        <p:txBody>
          <a:bodyPr/>
          <a:lstStyle/>
          <a:p>
            <a:fld id="{DD0DC410-BD9B-487D-8630-C45EF04004DA}" type="slidenum">
              <a:rPr kumimoji="1" lang="ja-JP" altLang="en-US" smtClean="0"/>
              <a:t>13</a:t>
            </a:fld>
            <a:endParaRPr kumimoji="1" lang="ja-JP" altLang="en-US"/>
          </a:p>
        </p:txBody>
      </p:sp>
    </p:spTree>
    <p:extLst>
      <p:ext uri="{BB962C8B-B14F-4D97-AF65-F5344CB8AC3E}">
        <p14:creationId xmlns:p14="http://schemas.microsoft.com/office/powerpoint/2010/main" val="286864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416220"/>
          </a:xfrm>
        </p:spPr>
        <p:txBody>
          <a:bodyPr/>
          <a:lstStyle/>
          <a:p>
            <a:r>
              <a:rPr lang="ja-JP" altLang="en-US" b="1" dirty="0"/>
              <a:t>更新時の支給停止・等級落ち</a:t>
            </a:r>
            <a:endParaRPr kumimoji="1" lang="ja-JP" altLang="en-US" b="1" dirty="0"/>
          </a:p>
        </p:txBody>
      </p:sp>
      <p:sp>
        <p:nvSpPr>
          <p:cNvPr id="3" name="コンテンツ プレースホルダー 2"/>
          <p:cNvSpPr>
            <a:spLocks noGrp="1"/>
          </p:cNvSpPr>
          <p:nvPr>
            <p:ph sz="half" idx="1"/>
          </p:nvPr>
        </p:nvSpPr>
        <p:spPr>
          <a:xfrm>
            <a:off x="838200" y="1580827"/>
            <a:ext cx="5181600" cy="4596136"/>
          </a:xfrm>
        </p:spPr>
        <p:txBody>
          <a:bodyPr>
            <a:normAutofit/>
          </a:bodyPr>
          <a:lstStyle/>
          <a:p>
            <a:pPr marL="0" lvl="0" indent="0">
              <a:buNone/>
            </a:pPr>
            <a:r>
              <a:rPr kumimoji="1" lang="ja-JP" altLang="en-US" sz="2400" dirty="0"/>
              <a:t>（障害基礎、知的・精神、</a:t>
            </a:r>
            <a:r>
              <a:rPr kumimoji="1" lang="en-US" altLang="ja-JP" sz="2400" dirty="0"/>
              <a:t>13</a:t>
            </a:r>
            <a:r>
              <a:rPr kumimoji="1" lang="ja-JP" altLang="en-US" sz="2400" dirty="0"/>
              <a:t>年度）</a:t>
            </a:r>
            <a:endParaRPr kumimoji="1" lang="en-US" altLang="ja-JP" sz="2400" dirty="0"/>
          </a:p>
        </p:txBody>
      </p:sp>
      <p:graphicFrame>
        <p:nvGraphicFramePr>
          <p:cNvPr id="8" name="コンテンツ プレースホルダー 7"/>
          <p:cNvGraphicFramePr>
            <a:graphicFrameLocks noGrp="1"/>
          </p:cNvGraphicFramePr>
          <p:nvPr>
            <p:ph sz="half" idx="2"/>
            <p:extLst>
              <p:ext uri="{D42A27DB-BD31-4B8C-83A1-F6EECF244321}">
                <p14:modId xmlns:p14="http://schemas.microsoft.com/office/powerpoint/2010/main" val="3510621509"/>
              </p:ext>
            </p:extLst>
          </p:nvPr>
        </p:nvGraphicFramePr>
        <p:xfrm>
          <a:off x="5738813" y="2312687"/>
          <a:ext cx="4071614" cy="2560320"/>
        </p:xfrm>
        <a:graphic>
          <a:graphicData uri="http://schemas.openxmlformats.org/drawingml/2006/table">
            <a:tbl>
              <a:tblPr firstRow="1" bandRow="1">
                <a:tableStyleId>{5C22544A-7EE6-4342-B048-85BDC9FD1C3A}</a:tableStyleId>
              </a:tblPr>
              <a:tblGrid>
                <a:gridCol w="1188929">
                  <a:extLst>
                    <a:ext uri="{9D8B030D-6E8A-4147-A177-3AD203B41FA5}">
                      <a16:colId xmlns:a16="http://schemas.microsoft.com/office/drawing/2014/main" val="2373877130"/>
                    </a:ext>
                  </a:extLst>
                </a:gridCol>
                <a:gridCol w="1252172">
                  <a:extLst>
                    <a:ext uri="{9D8B030D-6E8A-4147-A177-3AD203B41FA5}">
                      <a16:colId xmlns:a16="http://schemas.microsoft.com/office/drawing/2014/main" val="3728101810"/>
                    </a:ext>
                  </a:extLst>
                </a:gridCol>
                <a:gridCol w="840100">
                  <a:extLst>
                    <a:ext uri="{9D8B030D-6E8A-4147-A177-3AD203B41FA5}">
                      <a16:colId xmlns:a16="http://schemas.microsoft.com/office/drawing/2014/main" val="2041274418"/>
                    </a:ext>
                  </a:extLst>
                </a:gridCol>
                <a:gridCol w="790413">
                  <a:extLst>
                    <a:ext uri="{9D8B030D-6E8A-4147-A177-3AD203B41FA5}">
                      <a16:colId xmlns:a16="http://schemas.microsoft.com/office/drawing/2014/main" val="2196099639"/>
                    </a:ext>
                  </a:extLst>
                </a:gridCol>
              </a:tblGrid>
              <a:tr h="360398">
                <a:tc>
                  <a:txBody>
                    <a:bodyPr/>
                    <a:lstStyle/>
                    <a:p>
                      <a:endParaRPr kumimoji="1" lang="ja-JP" altLang="en-US" dirty="0"/>
                    </a:p>
                  </a:txBody>
                  <a:tcPr/>
                </a:tc>
                <a:tc>
                  <a:txBody>
                    <a:bodyPr/>
                    <a:lstStyle/>
                    <a:p>
                      <a:pPr algn="ctr"/>
                      <a:r>
                        <a:rPr kumimoji="1" lang="ja-JP" altLang="en-US" dirty="0"/>
                        <a:t>都道府県</a:t>
                      </a:r>
                    </a:p>
                  </a:txBody>
                  <a:tcPr/>
                </a:tc>
                <a:tc>
                  <a:txBody>
                    <a:bodyPr/>
                    <a:lstStyle/>
                    <a:p>
                      <a:pPr algn="ctr"/>
                      <a:r>
                        <a:rPr kumimoji="1" lang="ja-JP" altLang="en-US" dirty="0"/>
                        <a:t>％</a:t>
                      </a:r>
                    </a:p>
                  </a:txBody>
                  <a:tcPr/>
                </a:tc>
                <a:tc>
                  <a:txBody>
                    <a:bodyPr/>
                    <a:lstStyle/>
                    <a:p>
                      <a:pPr algn="ctr"/>
                      <a:r>
                        <a:rPr kumimoji="1" lang="ja-JP" altLang="en-US" dirty="0"/>
                        <a:t>人</a:t>
                      </a:r>
                    </a:p>
                  </a:txBody>
                  <a:tcPr/>
                </a:tc>
                <a:extLst>
                  <a:ext uri="{0D108BD9-81ED-4DB2-BD59-A6C34878D82A}">
                    <a16:rowId xmlns:a16="http://schemas.microsoft.com/office/drawing/2014/main" val="2158972904"/>
                  </a:ext>
                </a:extLst>
              </a:tr>
              <a:tr h="360398">
                <a:tc>
                  <a:txBody>
                    <a:bodyPr/>
                    <a:lstStyle/>
                    <a:p>
                      <a:r>
                        <a:rPr kumimoji="1" lang="ja-JP" altLang="en-US" dirty="0"/>
                        <a:t>４４</a:t>
                      </a:r>
                    </a:p>
                  </a:txBody>
                  <a:tcPr/>
                </a:tc>
                <a:tc>
                  <a:txBody>
                    <a:bodyPr/>
                    <a:lstStyle/>
                    <a:p>
                      <a:pPr algn="ctr"/>
                      <a:r>
                        <a:rPr kumimoji="1" lang="ja-JP" altLang="en-US" dirty="0"/>
                        <a:t>島根</a:t>
                      </a:r>
                    </a:p>
                  </a:txBody>
                  <a:tcPr/>
                </a:tc>
                <a:tc>
                  <a:txBody>
                    <a:bodyPr/>
                    <a:lstStyle/>
                    <a:p>
                      <a:pPr algn="ctr"/>
                      <a:r>
                        <a:rPr kumimoji="1" lang="en-US" altLang="ja-JP" dirty="0"/>
                        <a:t>1.1</a:t>
                      </a:r>
                      <a:endParaRPr kumimoji="1" lang="ja-JP" altLang="en-US" dirty="0"/>
                    </a:p>
                  </a:txBody>
                  <a:tcPr/>
                </a:tc>
                <a:tc>
                  <a:txBody>
                    <a:bodyPr/>
                    <a:lstStyle/>
                    <a:p>
                      <a:pPr algn="ctr"/>
                      <a:r>
                        <a:rPr kumimoji="1" lang="en-US" altLang="ja-JP" dirty="0"/>
                        <a:t>10</a:t>
                      </a:r>
                      <a:endParaRPr kumimoji="1" lang="ja-JP" altLang="en-US" dirty="0"/>
                    </a:p>
                  </a:txBody>
                  <a:tcPr/>
                </a:tc>
                <a:extLst>
                  <a:ext uri="{0D108BD9-81ED-4DB2-BD59-A6C34878D82A}">
                    <a16:rowId xmlns:a16="http://schemas.microsoft.com/office/drawing/2014/main" val="4122309589"/>
                  </a:ext>
                </a:extLst>
              </a:tr>
              <a:tr h="360398">
                <a:tc>
                  <a:txBody>
                    <a:bodyPr/>
                    <a:lstStyle/>
                    <a:p>
                      <a:r>
                        <a:rPr kumimoji="1" lang="ja-JP" altLang="en-US" dirty="0"/>
                        <a:t>４４</a:t>
                      </a:r>
                    </a:p>
                  </a:txBody>
                  <a:tcPr/>
                </a:tc>
                <a:tc>
                  <a:txBody>
                    <a:bodyPr/>
                    <a:lstStyle/>
                    <a:p>
                      <a:pPr algn="ctr"/>
                      <a:r>
                        <a:rPr kumimoji="1" lang="ja-JP" altLang="en-US" dirty="0"/>
                        <a:t>長崎</a:t>
                      </a:r>
                    </a:p>
                  </a:txBody>
                  <a:tcPr/>
                </a:tc>
                <a:tc>
                  <a:txBody>
                    <a:bodyPr/>
                    <a:lstStyle/>
                    <a:p>
                      <a:pPr algn="ctr"/>
                      <a:r>
                        <a:rPr kumimoji="1" lang="en-US" altLang="ja-JP" dirty="0"/>
                        <a:t>1.1</a:t>
                      </a:r>
                      <a:endParaRPr kumimoji="1" lang="ja-JP" altLang="en-US" dirty="0"/>
                    </a:p>
                  </a:txBody>
                  <a:tcPr/>
                </a:tc>
                <a:tc>
                  <a:txBody>
                    <a:bodyPr/>
                    <a:lstStyle/>
                    <a:p>
                      <a:pPr algn="ctr"/>
                      <a:r>
                        <a:rPr kumimoji="1" lang="en-US" altLang="ja-JP" dirty="0"/>
                        <a:t>20</a:t>
                      </a:r>
                      <a:endParaRPr kumimoji="1" lang="ja-JP" altLang="en-US" dirty="0"/>
                    </a:p>
                  </a:txBody>
                  <a:tcPr/>
                </a:tc>
                <a:extLst>
                  <a:ext uri="{0D108BD9-81ED-4DB2-BD59-A6C34878D82A}">
                    <a16:rowId xmlns:a16="http://schemas.microsoft.com/office/drawing/2014/main" val="1483288519"/>
                  </a:ext>
                </a:extLst>
              </a:tr>
              <a:tr h="360398">
                <a:tc>
                  <a:txBody>
                    <a:bodyPr/>
                    <a:lstStyle/>
                    <a:p>
                      <a:r>
                        <a:rPr kumimoji="1" lang="ja-JP" altLang="en-US" dirty="0"/>
                        <a:t>４５</a:t>
                      </a:r>
                    </a:p>
                  </a:txBody>
                  <a:tcPr/>
                </a:tc>
                <a:tc>
                  <a:txBody>
                    <a:bodyPr/>
                    <a:lstStyle/>
                    <a:p>
                      <a:pPr algn="ctr"/>
                      <a:r>
                        <a:rPr kumimoji="1" lang="ja-JP" altLang="en-US" dirty="0"/>
                        <a:t>長野</a:t>
                      </a:r>
                    </a:p>
                  </a:txBody>
                  <a:tcPr/>
                </a:tc>
                <a:tc>
                  <a:txBody>
                    <a:bodyPr/>
                    <a:lstStyle/>
                    <a:p>
                      <a:pPr algn="ctr"/>
                      <a:r>
                        <a:rPr kumimoji="1" lang="en-US" altLang="ja-JP" dirty="0"/>
                        <a:t>1.0</a:t>
                      </a:r>
                      <a:endParaRPr kumimoji="1" lang="ja-JP" altLang="en-US" dirty="0"/>
                    </a:p>
                  </a:txBody>
                  <a:tcPr/>
                </a:tc>
                <a:tc>
                  <a:txBody>
                    <a:bodyPr/>
                    <a:lstStyle/>
                    <a:p>
                      <a:pPr algn="ctr"/>
                      <a:r>
                        <a:rPr kumimoji="1" lang="en-US" altLang="ja-JP" dirty="0"/>
                        <a:t>31</a:t>
                      </a:r>
                      <a:endParaRPr kumimoji="1" lang="ja-JP" altLang="en-US" dirty="0"/>
                    </a:p>
                  </a:txBody>
                  <a:tcPr/>
                </a:tc>
                <a:extLst>
                  <a:ext uri="{0D108BD9-81ED-4DB2-BD59-A6C34878D82A}">
                    <a16:rowId xmlns:a16="http://schemas.microsoft.com/office/drawing/2014/main" val="1225831729"/>
                  </a:ext>
                </a:extLst>
              </a:tr>
              <a:tr h="360398">
                <a:tc>
                  <a:txBody>
                    <a:bodyPr/>
                    <a:lstStyle/>
                    <a:p>
                      <a:r>
                        <a:rPr kumimoji="1" lang="ja-JP" altLang="en-US" dirty="0"/>
                        <a:t>４６</a:t>
                      </a:r>
                    </a:p>
                  </a:txBody>
                  <a:tcPr/>
                </a:tc>
                <a:tc>
                  <a:txBody>
                    <a:bodyPr/>
                    <a:lstStyle/>
                    <a:p>
                      <a:pPr algn="ctr"/>
                      <a:r>
                        <a:rPr kumimoji="1" lang="ja-JP" altLang="en-US" dirty="0"/>
                        <a:t>宮城</a:t>
                      </a:r>
                    </a:p>
                  </a:txBody>
                  <a:tcPr/>
                </a:tc>
                <a:tc>
                  <a:txBody>
                    <a:bodyPr/>
                    <a:lstStyle/>
                    <a:p>
                      <a:pPr algn="ctr"/>
                      <a:r>
                        <a:rPr kumimoji="1" lang="en-US" altLang="ja-JP" dirty="0"/>
                        <a:t>0.9</a:t>
                      </a:r>
                    </a:p>
                  </a:txBody>
                  <a:tcPr/>
                </a:tc>
                <a:tc>
                  <a:txBody>
                    <a:bodyPr/>
                    <a:lstStyle/>
                    <a:p>
                      <a:pPr algn="ctr"/>
                      <a:r>
                        <a:rPr kumimoji="1" lang="en-US" altLang="ja-JP" dirty="0"/>
                        <a:t>17</a:t>
                      </a:r>
                    </a:p>
                  </a:txBody>
                  <a:tcPr/>
                </a:tc>
                <a:extLst>
                  <a:ext uri="{0D108BD9-81ED-4DB2-BD59-A6C34878D82A}">
                    <a16:rowId xmlns:a16="http://schemas.microsoft.com/office/drawing/2014/main" val="1894121579"/>
                  </a:ext>
                </a:extLst>
              </a:tr>
              <a:tr h="360398">
                <a:tc>
                  <a:txBody>
                    <a:bodyPr/>
                    <a:lstStyle/>
                    <a:p>
                      <a:r>
                        <a:rPr kumimoji="1" lang="ja-JP" altLang="en-US" dirty="0"/>
                        <a:t>４７</a:t>
                      </a:r>
                    </a:p>
                  </a:txBody>
                  <a:tcPr/>
                </a:tc>
                <a:tc>
                  <a:txBody>
                    <a:bodyPr/>
                    <a:lstStyle/>
                    <a:p>
                      <a:pPr algn="ctr"/>
                      <a:r>
                        <a:rPr kumimoji="1" lang="ja-JP" altLang="en-US" dirty="0"/>
                        <a:t>高知</a:t>
                      </a:r>
                    </a:p>
                  </a:txBody>
                  <a:tcPr/>
                </a:tc>
                <a:tc>
                  <a:txBody>
                    <a:bodyPr/>
                    <a:lstStyle/>
                    <a:p>
                      <a:pPr algn="ctr"/>
                      <a:r>
                        <a:rPr kumimoji="1" lang="en-US" altLang="ja-JP" dirty="0"/>
                        <a:t>0.5</a:t>
                      </a:r>
                      <a:endParaRPr kumimoji="1" lang="ja-JP" altLang="en-US" dirty="0"/>
                    </a:p>
                  </a:txBody>
                  <a:tcPr/>
                </a:tc>
                <a:tc>
                  <a:txBody>
                    <a:bodyPr/>
                    <a:lstStyle/>
                    <a:p>
                      <a:pPr algn="ctr"/>
                      <a:r>
                        <a:rPr kumimoji="1" lang="en-US" altLang="ja-JP" dirty="0"/>
                        <a:t>9</a:t>
                      </a:r>
                      <a:endParaRPr kumimoji="1" lang="ja-JP" altLang="en-US" dirty="0"/>
                    </a:p>
                  </a:txBody>
                  <a:tcPr/>
                </a:tc>
                <a:extLst>
                  <a:ext uri="{0D108BD9-81ED-4DB2-BD59-A6C34878D82A}">
                    <a16:rowId xmlns:a16="http://schemas.microsoft.com/office/drawing/2014/main" val="1280631284"/>
                  </a:ext>
                </a:extLst>
              </a:tr>
              <a:tr h="360398">
                <a:tc>
                  <a:txBody>
                    <a:bodyPr/>
                    <a:lstStyle/>
                    <a:p>
                      <a:r>
                        <a:rPr kumimoji="1" lang="ja-JP" altLang="en-US" dirty="0"/>
                        <a:t>全国平均</a:t>
                      </a:r>
                    </a:p>
                  </a:txBody>
                  <a:tcPr/>
                </a:tc>
                <a:tc>
                  <a:txBody>
                    <a:bodyPr/>
                    <a:lstStyle/>
                    <a:p>
                      <a:pPr algn="ctr"/>
                      <a:endParaRPr kumimoji="1" lang="ja-JP" altLang="en-US" dirty="0"/>
                    </a:p>
                  </a:txBody>
                  <a:tcPr/>
                </a:tc>
                <a:tc>
                  <a:txBody>
                    <a:bodyPr/>
                    <a:lstStyle/>
                    <a:p>
                      <a:pPr algn="ctr"/>
                      <a:r>
                        <a:rPr kumimoji="1" lang="en-US" altLang="ja-JP" dirty="0"/>
                        <a:t>4.3</a:t>
                      </a:r>
                      <a:endParaRPr kumimoji="1" lang="ja-JP" altLang="en-US" dirty="0"/>
                    </a:p>
                  </a:txBody>
                  <a:tcPr/>
                </a:tc>
                <a:tc>
                  <a:txBody>
                    <a:bodyPr/>
                    <a:lstStyle/>
                    <a:p>
                      <a:pPr algn="ctr"/>
                      <a:r>
                        <a:rPr kumimoji="1" lang="en-US" altLang="ja-JP" dirty="0"/>
                        <a:t>4689</a:t>
                      </a:r>
                    </a:p>
                  </a:txBody>
                  <a:tcPr/>
                </a:tc>
                <a:extLst>
                  <a:ext uri="{0D108BD9-81ED-4DB2-BD59-A6C34878D82A}">
                    <a16:rowId xmlns:a16="http://schemas.microsoft.com/office/drawing/2014/main" val="376494234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511116123"/>
              </p:ext>
            </p:extLst>
          </p:nvPr>
        </p:nvGraphicFramePr>
        <p:xfrm>
          <a:off x="1348353" y="2312687"/>
          <a:ext cx="3549111" cy="2560318"/>
        </p:xfrm>
        <a:graphic>
          <a:graphicData uri="http://schemas.openxmlformats.org/drawingml/2006/table">
            <a:tbl>
              <a:tblPr firstRow="1" bandRow="1">
                <a:tableStyleId>{5C22544A-7EE6-4342-B048-85BDC9FD1C3A}</a:tableStyleId>
              </a:tblPr>
              <a:tblGrid>
                <a:gridCol w="690030">
                  <a:extLst>
                    <a:ext uri="{9D8B030D-6E8A-4147-A177-3AD203B41FA5}">
                      <a16:colId xmlns:a16="http://schemas.microsoft.com/office/drawing/2014/main" val="2703812697"/>
                    </a:ext>
                  </a:extLst>
                </a:gridCol>
                <a:gridCol w="1127139">
                  <a:extLst>
                    <a:ext uri="{9D8B030D-6E8A-4147-A177-3AD203B41FA5}">
                      <a16:colId xmlns:a16="http://schemas.microsoft.com/office/drawing/2014/main" val="230355236"/>
                    </a:ext>
                  </a:extLst>
                </a:gridCol>
                <a:gridCol w="865971">
                  <a:extLst>
                    <a:ext uri="{9D8B030D-6E8A-4147-A177-3AD203B41FA5}">
                      <a16:colId xmlns:a16="http://schemas.microsoft.com/office/drawing/2014/main" val="2604916655"/>
                    </a:ext>
                  </a:extLst>
                </a:gridCol>
                <a:gridCol w="865971">
                  <a:extLst>
                    <a:ext uri="{9D8B030D-6E8A-4147-A177-3AD203B41FA5}">
                      <a16:colId xmlns:a16="http://schemas.microsoft.com/office/drawing/2014/main" val="2804846715"/>
                    </a:ext>
                  </a:extLst>
                </a:gridCol>
              </a:tblGrid>
              <a:tr h="432783">
                <a:tc>
                  <a:txBody>
                    <a:bodyPr/>
                    <a:lstStyle/>
                    <a:p>
                      <a:pPr algn="ctr"/>
                      <a:endParaRPr kumimoji="1" lang="ja-JP" altLang="en-US" dirty="0"/>
                    </a:p>
                  </a:txBody>
                  <a:tcPr/>
                </a:tc>
                <a:tc>
                  <a:txBody>
                    <a:bodyPr/>
                    <a:lstStyle/>
                    <a:p>
                      <a:pPr algn="ctr"/>
                      <a:r>
                        <a:rPr kumimoji="1" lang="ja-JP" altLang="en-US" dirty="0"/>
                        <a:t>都道府県</a:t>
                      </a:r>
                    </a:p>
                  </a:txBody>
                  <a:tcPr/>
                </a:tc>
                <a:tc>
                  <a:txBody>
                    <a:bodyPr/>
                    <a:lstStyle/>
                    <a:p>
                      <a:pPr algn="ctr"/>
                      <a:r>
                        <a:rPr kumimoji="1" lang="ja-JP" altLang="en-US" dirty="0"/>
                        <a:t>％</a:t>
                      </a:r>
                    </a:p>
                  </a:txBody>
                  <a:tcPr/>
                </a:tc>
                <a:tc>
                  <a:txBody>
                    <a:bodyPr/>
                    <a:lstStyle/>
                    <a:p>
                      <a:pPr algn="ctr"/>
                      <a:r>
                        <a:rPr kumimoji="1" lang="ja-JP" altLang="en-US" dirty="0"/>
                        <a:t>人</a:t>
                      </a:r>
                    </a:p>
                  </a:txBody>
                  <a:tcPr/>
                </a:tc>
                <a:extLst>
                  <a:ext uri="{0D108BD9-81ED-4DB2-BD59-A6C34878D82A}">
                    <a16:rowId xmlns:a16="http://schemas.microsoft.com/office/drawing/2014/main" val="2617949073"/>
                  </a:ext>
                </a:extLst>
              </a:tr>
              <a:tr h="425507">
                <a:tc>
                  <a:txBody>
                    <a:bodyPr/>
                    <a:lstStyle/>
                    <a:p>
                      <a:pPr algn="ctr"/>
                      <a:r>
                        <a:rPr kumimoji="1" lang="ja-JP" altLang="en-US" dirty="0"/>
                        <a:t>１</a:t>
                      </a:r>
                    </a:p>
                  </a:txBody>
                  <a:tcPr/>
                </a:tc>
                <a:tc>
                  <a:txBody>
                    <a:bodyPr/>
                    <a:lstStyle/>
                    <a:p>
                      <a:pPr algn="ctr"/>
                      <a:r>
                        <a:rPr kumimoji="1" lang="ja-JP" altLang="en-US" dirty="0"/>
                        <a:t>徳島</a:t>
                      </a:r>
                    </a:p>
                  </a:txBody>
                  <a:tcPr/>
                </a:tc>
                <a:tc>
                  <a:txBody>
                    <a:bodyPr/>
                    <a:lstStyle/>
                    <a:p>
                      <a:pPr algn="ctr"/>
                      <a:r>
                        <a:rPr kumimoji="1" lang="en-US" altLang="ja-JP" dirty="0"/>
                        <a:t>13.6</a:t>
                      </a:r>
                    </a:p>
                  </a:txBody>
                  <a:tcPr/>
                </a:tc>
                <a:tc>
                  <a:txBody>
                    <a:bodyPr/>
                    <a:lstStyle/>
                    <a:p>
                      <a:pPr algn="ctr"/>
                      <a:r>
                        <a:rPr kumimoji="1" lang="en-US" altLang="ja-JP" dirty="0"/>
                        <a:t>40</a:t>
                      </a:r>
                    </a:p>
                  </a:txBody>
                  <a:tcPr/>
                </a:tc>
                <a:extLst>
                  <a:ext uri="{0D108BD9-81ED-4DB2-BD59-A6C34878D82A}">
                    <a16:rowId xmlns:a16="http://schemas.microsoft.com/office/drawing/2014/main" val="2702726166"/>
                  </a:ext>
                </a:extLst>
              </a:tr>
              <a:tr h="425507">
                <a:tc>
                  <a:txBody>
                    <a:bodyPr/>
                    <a:lstStyle/>
                    <a:p>
                      <a:pPr algn="ctr"/>
                      <a:r>
                        <a:rPr kumimoji="1" lang="ja-JP" altLang="en-US" dirty="0"/>
                        <a:t>２</a:t>
                      </a:r>
                    </a:p>
                  </a:txBody>
                  <a:tcPr/>
                </a:tc>
                <a:tc>
                  <a:txBody>
                    <a:bodyPr/>
                    <a:lstStyle/>
                    <a:p>
                      <a:pPr algn="ctr"/>
                      <a:r>
                        <a:rPr kumimoji="1" lang="ja-JP" altLang="en-US" dirty="0"/>
                        <a:t>岡山</a:t>
                      </a:r>
                    </a:p>
                  </a:txBody>
                  <a:tcPr/>
                </a:tc>
                <a:tc>
                  <a:txBody>
                    <a:bodyPr/>
                    <a:lstStyle/>
                    <a:p>
                      <a:pPr algn="ctr"/>
                      <a:r>
                        <a:rPr kumimoji="1" lang="en-US" altLang="ja-JP" dirty="0"/>
                        <a:t>13.2</a:t>
                      </a:r>
                    </a:p>
                  </a:txBody>
                  <a:tcPr/>
                </a:tc>
                <a:tc>
                  <a:txBody>
                    <a:bodyPr/>
                    <a:lstStyle/>
                    <a:p>
                      <a:pPr algn="ctr"/>
                      <a:r>
                        <a:rPr kumimoji="1" lang="en-US" altLang="ja-JP" dirty="0"/>
                        <a:t>159</a:t>
                      </a:r>
                    </a:p>
                  </a:txBody>
                  <a:tcPr/>
                </a:tc>
                <a:extLst>
                  <a:ext uri="{0D108BD9-81ED-4DB2-BD59-A6C34878D82A}">
                    <a16:rowId xmlns:a16="http://schemas.microsoft.com/office/drawing/2014/main" val="1180342791"/>
                  </a:ext>
                </a:extLst>
              </a:tr>
              <a:tr h="425507">
                <a:tc>
                  <a:txBody>
                    <a:bodyPr/>
                    <a:lstStyle/>
                    <a:p>
                      <a:pPr algn="ctr"/>
                      <a:r>
                        <a:rPr kumimoji="1" lang="ja-JP" altLang="en-US" dirty="0"/>
                        <a:t>３</a:t>
                      </a:r>
                    </a:p>
                  </a:txBody>
                  <a:tcPr/>
                </a:tc>
                <a:tc>
                  <a:txBody>
                    <a:bodyPr/>
                    <a:lstStyle/>
                    <a:p>
                      <a:pPr algn="ctr"/>
                      <a:r>
                        <a:rPr kumimoji="1" lang="ja-JP" altLang="en-US" dirty="0"/>
                        <a:t>兵庫</a:t>
                      </a:r>
                    </a:p>
                  </a:txBody>
                  <a:tcPr/>
                </a:tc>
                <a:tc>
                  <a:txBody>
                    <a:bodyPr/>
                    <a:lstStyle/>
                    <a:p>
                      <a:pPr algn="ctr"/>
                      <a:r>
                        <a:rPr kumimoji="1" lang="en-US" altLang="ja-JP" dirty="0"/>
                        <a:t>10.3</a:t>
                      </a:r>
                      <a:endParaRPr kumimoji="1" lang="ja-JP" altLang="en-US" dirty="0"/>
                    </a:p>
                  </a:txBody>
                  <a:tcPr/>
                </a:tc>
                <a:tc>
                  <a:txBody>
                    <a:bodyPr/>
                    <a:lstStyle/>
                    <a:p>
                      <a:pPr algn="ctr"/>
                      <a:r>
                        <a:rPr kumimoji="1" lang="en-US" altLang="ja-JP" dirty="0"/>
                        <a:t>545</a:t>
                      </a:r>
                      <a:endParaRPr kumimoji="1" lang="ja-JP" altLang="en-US" dirty="0"/>
                    </a:p>
                  </a:txBody>
                  <a:tcPr/>
                </a:tc>
                <a:extLst>
                  <a:ext uri="{0D108BD9-81ED-4DB2-BD59-A6C34878D82A}">
                    <a16:rowId xmlns:a16="http://schemas.microsoft.com/office/drawing/2014/main" val="2767094321"/>
                  </a:ext>
                </a:extLst>
              </a:tr>
              <a:tr h="425507">
                <a:tc>
                  <a:txBody>
                    <a:bodyPr/>
                    <a:lstStyle/>
                    <a:p>
                      <a:pPr algn="ctr"/>
                      <a:r>
                        <a:rPr kumimoji="1" lang="ja-JP" altLang="en-US" dirty="0"/>
                        <a:t>４</a:t>
                      </a:r>
                    </a:p>
                  </a:txBody>
                  <a:tcPr/>
                </a:tc>
                <a:tc>
                  <a:txBody>
                    <a:bodyPr/>
                    <a:lstStyle/>
                    <a:p>
                      <a:pPr algn="ctr"/>
                      <a:r>
                        <a:rPr kumimoji="1" lang="ja-JP" altLang="en-US" dirty="0"/>
                        <a:t>千葉</a:t>
                      </a:r>
                    </a:p>
                  </a:txBody>
                  <a:tcPr/>
                </a:tc>
                <a:tc>
                  <a:txBody>
                    <a:bodyPr/>
                    <a:lstStyle/>
                    <a:p>
                      <a:pPr algn="ctr"/>
                      <a:r>
                        <a:rPr kumimoji="1" lang="en-US" altLang="ja-JP" dirty="0"/>
                        <a:t>8.3</a:t>
                      </a:r>
                    </a:p>
                  </a:txBody>
                  <a:tcPr/>
                </a:tc>
                <a:tc>
                  <a:txBody>
                    <a:bodyPr/>
                    <a:lstStyle/>
                    <a:p>
                      <a:pPr algn="ctr"/>
                      <a:r>
                        <a:rPr kumimoji="1" lang="en-US" altLang="ja-JP" dirty="0"/>
                        <a:t>609</a:t>
                      </a:r>
                    </a:p>
                  </a:txBody>
                  <a:tcPr/>
                </a:tc>
                <a:extLst>
                  <a:ext uri="{0D108BD9-81ED-4DB2-BD59-A6C34878D82A}">
                    <a16:rowId xmlns:a16="http://schemas.microsoft.com/office/drawing/2014/main" val="348889605"/>
                  </a:ext>
                </a:extLst>
              </a:tr>
              <a:tr h="425507">
                <a:tc>
                  <a:txBody>
                    <a:bodyPr/>
                    <a:lstStyle/>
                    <a:p>
                      <a:pPr algn="ctr"/>
                      <a:r>
                        <a:rPr kumimoji="1" lang="ja-JP" altLang="en-US" dirty="0"/>
                        <a:t>５</a:t>
                      </a:r>
                    </a:p>
                  </a:txBody>
                  <a:tcPr/>
                </a:tc>
                <a:tc>
                  <a:txBody>
                    <a:bodyPr/>
                    <a:lstStyle/>
                    <a:p>
                      <a:pPr algn="ctr"/>
                      <a:r>
                        <a:rPr kumimoji="1" lang="ja-JP" altLang="en-US" dirty="0"/>
                        <a:t>神奈川</a:t>
                      </a:r>
                    </a:p>
                  </a:txBody>
                  <a:tcPr/>
                </a:tc>
                <a:tc>
                  <a:txBody>
                    <a:bodyPr/>
                    <a:lstStyle/>
                    <a:p>
                      <a:pPr algn="ctr"/>
                      <a:r>
                        <a:rPr kumimoji="1" lang="en-US" altLang="ja-JP" dirty="0"/>
                        <a:t>8.1</a:t>
                      </a:r>
                    </a:p>
                  </a:txBody>
                  <a:tcPr/>
                </a:tc>
                <a:tc>
                  <a:txBody>
                    <a:bodyPr/>
                    <a:lstStyle/>
                    <a:p>
                      <a:pPr algn="ctr"/>
                      <a:r>
                        <a:rPr kumimoji="1" lang="en-US" altLang="ja-JP" dirty="0"/>
                        <a:t>399</a:t>
                      </a:r>
                    </a:p>
                  </a:txBody>
                  <a:tcPr/>
                </a:tc>
                <a:extLst>
                  <a:ext uri="{0D108BD9-81ED-4DB2-BD59-A6C34878D82A}">
                    <a16:rowId xmlns:a16="http://schemas.microsoft.com/office/drawing/2014/main" val="1414733960"/>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153144170"/>
              </p:ext>
            </p:extLst>
          </p:nvPr>
        </p:nvGraphicFramePr>
        <p:xfrm>
          <a:off x="1363851" y="3177153"/>
          <a:ext cx="3502617" cy="402955"/>
        </p:xfrm>
        <a:graphic>
          <a:graphicData uri="http://schemas.openxmlformats.org/drawingml/2006/table">
            <a:tbl>
              <a:tblPr/>
              <a:tblGrid>
                <a:gridCol w="3502617">
                  <a:extLst>
                    <a:ext uri="{9D8B030D-6E8A-4147-A177-3AD203B41FA5}">
                      <a16:colId xmlns:a16="http://schemas.microsoft.com/office/drawing/2014/main" val="850489471"/>
                    </a:ext>
                  </a:extLst>
                </a:gridCol>
              </a:tblGrid>
              <a:tr h="402955">
                <a:tc>
                  <a:txBody>
                    <a:bodyPr/>
                    <a:lstStyle/>
                    <a:p>
                      <a:endParaRPr kumimoji="1" lang="ja-JP" altLang="en-US" dirty="0"/>
                    </a:p>
                  </a:txBody>
                  <a:tcPr>
                    <a:lnL w="38100" cmpd="sng">
                      <a:noFill/>
                      <a:prstDash val="solid"/>
                    </a:lnL>
                    <a:lnR w="38100" cmpd="sng">
                      <a:noFill/>
                      <a:prstDash val="solid"/>
                    </a:lnR>
                    <a:lnT w="38100" cmpd="sng">
                      <a:noFill/>
                      <a:prstDash val="solid"/>
                    </a:lnT>
                    <a:lnB w="381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75002278"/>
                  </a:ext>
                </a:extLst>
              </a:tr>
            </a:tbl>
          </a:graphicData>
        </a:graphic>
      </p:graphicFrame>
      <p:sp>
        <p:nvSpPr>
          <p:cNvPr id="4" name="スライド番号プレースホルダー 3"/>
          <p:cNvSpPr>
            <a:spLocks noGrp="1"/>
          </p:cNvSpPr>
          <p:nvPr>
            <p:ph type="sldNum" sz="quarter" idx="12"/>
          </p:nvPr>
        </p:nvSpPr>
        <p:spPr/>
        <p:txBody>
          <a:bodyPr/>
          <a:lstStyle/>
          <a:p>
            <a:fld id="{DD0DC410-BD9B-487D-8630-C45EF04004DA}" type="slidenum">
              <a:rPr kumimoji="1" lang="ja-JP" altLang="en-US" smtClean="0"/>
              <a:t>14</a:t>
            </a:fld>
            <a:endParaRPr kumimoji="1" lang="ja-JP" altLang="en-US"/>
          </a:p>
        </p:txBody>
      </p:sp>
    </p:spTree>
    <p:extLst>
      <p:ext uri="{BB962C8B-B14F-4D97-AF65-F5344CB8AC3E}">
        <p14:creationId xmlns:p14="http://schemas.microsoft.com/office/powerpoint/2010/main" val="315934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1266" y="356462"/>
            <a:ext cx="10058400" cy="1208868"/>
          </a:xfrm>
        </p:spPr>
        <p:txBody>
          <a:bodyPr/>
          <a:lstStyle/>
          <a:p>
            <a:r>
              <a:rPr kumimoji="1" lang="ja-JP" altLang="en-US" dirty="0"/>
              <a:t>支給停止・等級落ち、</a:t>
            </a:r>
            <a:r>
              <a:rPr kumimoji="1" lang="en-US" altLang="ja-JP" dirty="0"/>
              <a:t>1.6</a:t>
            </a:r>
            <a:r>
              <a:rPr kumimoji="1" lang="ja-JP" altLang="en-US" dirty="0"/>
              <a:t>倍に増加</a:t>
            </a:r>
          </a:p>
        </p:txBody>
      </p:sp>
      <p:pic>
        <p:nvPicPr>
          <p:cNvPr id="5" name="コンテンツ プレースホルダー 4" descr="画面の領域"/>
          <p:cNvPicPr>
            <a:picLocks noGrp="1" noChangeAspect="1"/>
          </p:cNvPicPr>
          <p:nvPr>
            <p:ph idx="1"/>
          </p:nvPr>
        </p:nvPicPr>
        <p:blipFill>
          <a:blip r:embed="rId3"/>
          <a:stretch>
            <a:fillRect/>
          </a:stretch>
        </p:blipFill>
        <p:spPr>
          <a:xfrm>
            <a:off x="2902755" y="1565330"/>
            <a:ext cx="4539531" cy="4959456"/>
          </a:xfrm>
          <a:ln>
            <a:solidFill>
              <a:schemeClr val="tx1"/>
            </a:solidFill>
          </a:ln>
        </p:spPr>
      </p:pic>
      <p:graphicFrame>
        <p:nvGraphicFramePr>
          <p:cNvPr id="8" name="表 7"/>
          <p:cNvGraphicFramePr>
            <a:graphicFrameLocks noGrp="1"/>
          </p:cNvGraphicFramePr>
          <p:nvPr>
            <p:extLst>
              <p:ext uri="{D42A27DB-BD31-4B8C-83A1-F6EECF244321}">
                <p14:modId xmlns:p14="http://schemas.microsoft.com/office/powerpoint/2010/main" val="2703904201"/>
              </p:ext>
            </p:extLst>
          </p:nvPr>
        </p:nvGraphicFramePr>
        <p:xfrm>
          <a:off x="3026005" y="5311201"/>
          <a:ext cx="4293030" cy="365760"/>
        </p:xfrm>
        <a:graphic>
          <a:graphicData uri="http://schemas.openxmlformats.org/drawingml/2006/table">
            <a:tbl>
              <a:tblPr/>
              <a:tblGrid>
                <a:gridCol w="4293030">
                  <a:extLst>
                    <a:ext uri="{9D8B030D-6E8A-4147-A177-3AD203B41FA5}">
                      <a16:colId xmlns:a16="http://schemas.microsoft.com/office/drawing/2014/main" val="2476836211"/>
                    </a:ext>
                  </a:extLst>
                </a:gridCol>
              </a:tblGrid>
              <a:tr h="309966">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9891329"/>
                  </a:ext>
                </a:extLst>
              </a:tr>
            </a:tbl>
          </a:graphicData>
        </a:graphic>
      </p:graphicFrame>
      <p:graphicFrame>
        <p:nvGraphicFramePr>
          <p:cNvPr id="6" name="表 5"/>
          <p:cNvGraphicFramePr>
            <a:graphicFrameLocks noGrp="1"/>
          </p:cNvGraphicFramePr>
          <p:nvPr/>
        </p:nvGraphicFramePr>
        <p:xfrm>
          <a:off x="3022169" y="5315919"/>
          <a:ext cx="4355024" cy="371959"/>
        </p:xfrm>
        <a:graphic>
          <a:graphicData uri="http://schemas.openxmlformats.org/drawingml/2006/table">
            <a:tbl>
              <a:tblPr/>
              <a:tblGrid>
                <a:gridCol w="4355024">
                  <a:extLst>
                    <a:ext uri="{9D8B030D-6E8A-4147-A177-3AD203B41FA5}">
                      <a16:colId xmlns:a16="http://schemas.microsoft.com/office/drawing/2014/main" val="3508453496"/>
                    </a:ext>
                  </a:extLst>
                </a:gridCol>
              </a:tblGrid>
              <a:tr h="371959">
                <a:tc>
                  <a:txBody>
                    <a:bodyPr/>
                    <a:lstStyle/>
                    <a:p>
                      <a:endParaRPr kumimoji="1" lang="ja-JP" altLang="en-US" dirty="0"/>
                    </a:p>
                  </a:txBody>
                  <a:tcPr>
                    <a:lnL w="38100" cmpd="sng">
                      <a:solidFill>
                        <a:srgbClr val="FF0000"/>
                      </a:solidFill>
                      <a:prstDash val="solid"/>
                    </a:lnL>
                    <a:lnR w="38100" cmpd="sng">
                      <a:solidFill>
                        <a:srgbClr val="FF0000"/>
                      </a:solidFill>
                      <a:prstDash val="solid"/>
                    </a:lnR>
                    <a:lnT w="38100" cmpd="sng">
                      <a:solidFill>
                        <a:srgbClr val="FF0000"/>
                      </a:solidFill>
                      <a:prstDash val="solid"/>
                    </a:lnT>
                    <a:lnB w="38100" cmpd="sng">
                      <a:solidFill>
                        <a:srgbClr val="FF0000"/>
                      </a:solidFill>
                      <a:prstDash val="solid"/>
                    </a:lnB>
                  </a:tcPr>
                </a:tc>
                <a:extLst>
                  <a:ext uri="{0D108BD9-81ED-4DB2-BD59-A6C34878D82A}">
                    <a16:rowId xmlns:a16="http://schemas.microsoft.com/office/drawing/2014/main" val="2721962828"/>
                  </a:ext>
                </a:extLst>
              </a:tr>
            </a:tbl>
          </a:graphicData>
        </a:graphic>
      </p:graphicFrame>
      <p:sp>
        <p:nvSpPr>
          <p:cNvPr id="3" name="スライド番号プレースホルダー 2"/>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91995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3301" y="317599"/>
            <a:ext cx="10058400" cy="1123743"/>
          </a:xfrm>
        </p:spPr>
        <p:txBody>
          <a:bodyPr/>
          <a:lstStyle/>
          <a:p>
            <a:r>
              <a:rPr kumimoji="1" lang="ja-JP" altLang="en-US" dirty="0"/>
              <a:t>就労していると不支給？</a:t>
            </a:r>
          </a:p>
        </p:txBody>
      </p:sp>
      <p:pic>
        <p:nvPicPr>
          <p:cNvPr id="5" name="コンテンツ プレースホルダー 4" descr="画面の領域"/>
          <p:cNvPicPr>
            <a:picLocks noGrp="1" noChangeAspect="1"/>
          </p:cNvPicPr>
          <p:nvPr>
            <p:ph idx="1"/>
          </p:nvPr>
        </p:nvPicPr>
        <p:blipFill>
          <a:blip r:embed="rId3"/>
          <a:stretch>
            <a:fillRect/>
          </a:stretch>
        </p:blipFill>
        <p:spPr>
          <a:xfrm>
            <a:off x="278969" y="1441342"/>
            <a:ext cx="5661532" cy="5036950"/>
          </a:xfrm>
        </p:spPr>
      </p:pic>
      <p:pic>
        <p:nvPicPr>
          <p:cNvPr id="6" name="図 5" descr="画面の領域"/>
          <p:cNvPicPr>
            <a:picLocks noChangeAspect="1"/>
          </p:cNvPicPr>
          <p:nvPr/>
        </p:nvPicPr>
        <p:blipFill>
          <a:blip r:embed="rId4"/>
          <a:stretch>
            <a:fillRect/>
          </a:stretch>
        </p:blipFill>
        <p:spPr>
          <a:xfrm>
            <a:off x="5940501" y="2565085"/>
            <a:ext cx="5822713" cy="3913207"/>
          </a:xfrm>
          <a:prstGeom prst="rect">
            <a:avLst/>
          </a:prstGeom>
        </p:spPr>
      </p:pic>
      <p:sp>
        <p:nvSpPr>
          <p:cNvPr id="3" name="スライド番号プレースホルダー 2"/>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404411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127" y="100282"/>
            <a:ext cx="10515600" cy="1325562"/>
          </a:xfrm>
        </p:spPr>
        <p:txBody>
          <a:bodyPr/>
          <a:lstStyle/>
          <a:p>
            <a:r>
              <a:rPr kumimoji="1" lang="ja-JP" altLang="en-US" dirty="0"/>
              <a:t>事務センターでの審査の実態</a:t>
            </a:r>
          </a:p>
        </p:txBody>
      </p:sp>
      <p:sp>
        <p:nvSpPr>
          <p:cNvPr id="3" name="コンテンツ プレースホルダー 2"/>
          <p:cNvSpPr>
            <a:spLocks noGrp="1"/>
          </p:cNvSpPr>
          <p:nvPr>
            <p:ph idx="1"/>
          </p:nvPr>
        </p:nvSpPr>
        <p:spPr>
          <a:xfrm>
            <a:off x="845127" y="1239864"/>
            <a:ext cx="10515600" cy="5408909"/>
          </a:xfrm>
        </p:spPr>
        <p:txBody>
          <a:bodyPr>
            <a:normAutofit fontScale="92500" lnSpcReduction="20000"/>
          </a:bodyPr>
          <a:lstStyle/>
          <a:p>
            <a:pPr lvl="0"/>
            <a:r>
              <a:rPr kumimoji="1" lang="ja-JP" altLang="en-US" dirty="0"/>
              <a:t>審査は単独で書類のみ</a:t>
            </a:r>
          </a:p>
          <a:p>
            <a:pPr lvl="0"/>
            <a:r>
              <a:rPr kumimoji="1" lang="ja-JP" altLang="en-US" dirty="0"/>
              <a:t>認定医の証言</a:t>
            </a:r>
            <a:endParaRPr lang="en-US" altLang="ja-JP" dirty="0"/>
          </a:p>
          <a:p>
            <a:pPr marL="457200" lvl="1" indent="0">
              <a:lnSpc>
                <a:spcPct val="110000"/>
              </a:lnSpc>
              <a:buNone/>
            </a:pPr>
            <a:r>
              <a:rPr lang="ja-JP" altLang="en-US" dirty="0"/>
              <a:t>「間違った判定が確実に存在すると思う」</a:t>
            </a:r>
            <a:endParaRPr lang="en-US" altLang="ja-JP" dirty="0"/>
          </a:p>
          <a:p>
            <a:pPr marL="457200" lvl="1" indent="0">
              <a:lnSpc>
                <a:spcPct val="110000"/>
              </a:lnSpc>
              <a:buNone/>
            </a:pPr>
            <a:r>
              <a:rPr lang="ja-JP" altLang="en-US" dirty="0"/>
              <a:t>「支給されるべき人に支給されないとか、その逆のことが多くの地域で起きているはず。反省を込めて、この状況はいけないと思う」</a:t>
            </a:r>
          </a:p>
          <a:p>
            <a:pPr marL="457200" lvl="1" indent="0">
              <a:lnSpc>
                <a:spcPct val="110000"/>
              </a:lnSpc>
              <a:buNone/>
            </a:pPr>
            <a:r>
              <a:rPr lang="ja-JP" altLang="en-US" dirty="0"/>
              <a:t>「更新の場合は１件にかけられる時間は数秒から十数秒」</a:t>
            </a:r>
            <a:endParaRPr lang="en-US" altLang="ja-JP" dirty="0"/>
          </a:p>
          <a:p>
            <a:pPr marL="457200" lvl="1" indent="0">
              <a:lnSpc>
                <a:spcPct val="110000"/>
              </a:lnSpc>
              <a:buNone/>
            </a:pPr>
            <a:r>
              <a:rPr lang="ja-JP" altLang="en-US" dirty="0"/>
              <a:t>「更新のシーズンは山のように書類が届き、とてもじっくり見られない。年金機構の担当者が</a:t>
            </a:r>
            <a:r>
              <a:rPr lang="en-US" altLang="ja-JP" dirty="0"/>
              <a:t>『</a:t>
            </a:r>
            <a:r>
              <a:rPr lang="ja-JP" altLang="en-US" dirty="0"/>
              <a:t>変化なし</a:t>
            </a:r>
            <a:r>
              <a:rPr lang="en-US" altLang="ja-JP" dirty="0"/>
              <a:t>』</a:t>
            </a:r>
            <a:r>
              <a:rPr lang="ja-JP" altLang="en-US" dirty="0"/>
              <a:t>と分類していれば、ほぼそのまま</a:t>
            </a:r>
            <a:r>
              <a:rPr lang="en-US" altLang="ja-JP" dirty="0"/>
              <a:t>『</a:t>
            </a:r>
            <a:r>
              <a:rPr lang="ja-JP" altLang="en-US" dirty="0"/>
              <a:t>支給継続</a:t>
            </a:r>
            <a:r>
              <a:rPr lang="en-US" altLang="ja-JP" dirty="0"/>
              <a:t>』</a:t>
            </a:r>
            <a:r>
              <a:rPr lang="ja-JP" altLang="en-US" dirty="0"/>
              <a:t>と判定する」</a:t>
            </a:r>
            <a:endParaRPr kumimoji="1" lang="ja-JP" altLang="en-US" dirty="0"/>
          </a:p>
          <a:p>
            <a:pPr lvl="0"/>
            <a:r>
              <a:rPr kumimoji="1" lang="ja-JP" altLang="en-US" dirty="0"/>
              <a:t>現・元職員の証言</a:t>
            </a:r>
            <a:endParaRPr lang="en-US" altLang="ja-JP" dirty="0"/>
          </a:p>
          <a:p>
            <a:pPr marL="457200" lvl="1" indent="0">
              <a:lnSpc>
                <a:spcPct val="120000"/>
              </a:lnSpc>
              <a:buNone/>
            </a:pPr>
            <a:r>
              <a:rPr lang="ja-JP" altLang="en-US" dirty="0"/>
              <a:t>「認定医が変わった途端に、審査がすごく厳しくなった」</a:t>
            </a:r>
            <a:endParaRPr lang="en-US" altLang="ja-JP" dirty="0"/>
          </a:p>
          <a:p>
            <a:pPr marL="457200" lvl="1" indent="0">
              <a:lnSpc>
                <a:spcPct val="120000"/>
              </a:lnSpc>
              <a:buNone/>
            </a:pPr>
            <a:r>
              <a:rPr lang="ja-JP" altLang="en-US" dirty="0"/>
              <a:t>「うちの県の不支給割合が低いのは、認定医の先生が優しいから」</a:t>
            </a:r>
            <a:endParaRPr lang="en-US" altLang="ja-JP" dirty="0"/>
          </a:p>
          <a:p>
            <a:pPr marL="457200" lvl="1" indent="0">
              <a:lnSpc>
                <a:spcPct val="120000"/>
              </a:lnSpc>
              <a:buNone/>
            </a:pPr>
            <a:r>
              <a:rPr lang="ja-JP" altLang="en-US" dirty="0"/>
              <a:t>認定医と担当職員の間で判断理由などについてメモが交わされるが、申請者への説明のため年金事務所に書類を送る際は、メモは取り外す」</a:t>
            </a:r>
            <a:endParaRPr kumimoji="1" lang="ja-JP" altLang="en-US" dirty="0"/>
          </a:p>
          <a:p>
            <a:pPr lvl="0"/>
            <a:r>
              <a:rPr kumimoji="1" lang="ja-JP" altLang="en-US" dirty="0"/>
              <a:t>認定医の個性・裁量に左右される</a:t>
            </a: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344872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認定医の態勢はバラバラだった</a:t>
            </a:r>
          </a:p>
        </p:txBody>
      </p:sp>
      <p:sp>
        <p:nvSpPr>
          <p:cNvPr id="3" name="コンテンツ プレースホルダー 2"/>
          <p:cNvSpPr>
            <a:spLocks noGrp="1"/>
          </p:cNvSpPr>
          <p:nvPr>
            <p:ph idx="1"/>
          </p:nvPr>
        </p:nvSpPr>
        <p:spPr/>
        <p:txBody>
          <a:bodyPr/>
          <a:lstStyle/>
          <a:p>
            <a:pPr lvl="0"/>
            <a:r>
              <a:rPr kumimoji="1" lang="ja-JP" altLang="en-US" dirty="0"/>
              <a:t>全国に２１６人。おおむね内部、外部、精神に分かれる</a:t>
            </a:r>
            <a:endParaRPr kumimoji="1" lang="en-US" altLang="ja-JP" dirty="0"/>
          </a:p>
          <a:p>
            <a:pPr marL="0" lvl="0" indent="0">
              <a:buNone/>
            </a:pPr>
            <a:endParaRPr kumimoji="1" lang="ja-JP" altLang="en-US" dirty="0"/>
          </a:p>
          <a:p>
            <a:pPr lvl="0"/>
            <a:r>
              <a:rPr kumimoji="1" lang="ja-JP" altLang="en-US" dirty="0"/>
              <a:t>１人当たりの担当件数は最大１４倍の差（</a:t>
            </a:r>
            <a:r>
              <a:rPr kumimoji="1" lang="en-US" altLang="ja-JP" dirty="0"/>
              <a:t>2013</a:t>
            </a:r>
            <a:r>
              <a:rPr kumimoji="1" lang="ja-JP" altLang="en-US" dirty="0"/>
              <a:t>年度）</a:t>
            </a:r>
            <a:endParaRPr kumimoji="1" lang="en-US" altLang="ja-JP" dirty="0"/>
          </a:p>
          <a:p>
            <a:pPr marL="457200" lvl="1" indent="0">
              <a:buNone/>
            </a:pPr>
            <a:r>
              <a:rPr kumimoji="1" lang="ja-JP" altLang="en-US" dirty="0"/>
              <a:t>神奈川</a:t>
            </a:r>
            <a:r>
              <a:rPr kumimoji="1" lang="en-US" altLang="ja-JP" dirty="0"/>
              <a:t>1154</a:t>
            </a:r>
            <a:r>
              <a:rPr kumimoji="1" lang="ja-JP" altLang="en-US" dirty="0"/>
              <a:t>件　鳥取</a:t>
            </a:r>
            <a:r>
              <a:rPr kumimoji="1" lang="en-US" altLang="ja-JP" dirty="0"/>
              <a:t>80</a:t>
            </a:r>
            <a:r>
              <a:rPr kumimoji="1" lang="ja-JP" altLang="en-US" dirty="0"/>
              <a:t>件</a:t>
            </a:r>
            <a:endParaRPr kumimoji="1" lang="en-US" altLang="ja-JP" dirty="0"/>
          </a:p>
          <a:p>
            <a:pPr marL="457200" lvl="1" indent="0">
              <a:buNone/>
            </a:pPr>
            <a:r>
              <a:rPr lang="ja-JP" altLang="en-US" dirty="0"/>
              <a:t>神奈川の人口は鳥取の</a:t>
            </a:r>
            <a:r>
              <a:rPr lang="en-US" altLang="ja-JP" dirty="0"/>
              <a:t>15</a:t>
            </a:r>
            <a:r>
              <a:rPr lang="ja-JP" altLang="en-US" dirty="0"/>
              <a:t>倍だが、認定医は神奈川４人、鳥取５人と逆転</a:t>
            </a:r>
            <a:endParaRPr kumimoji="1" lang="ja-JP" altLang="en-US" dirty="0"/>
          </a:p>
          <a:p>
            <a:pPr marL="0" lv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336569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４つの問題点</a:t>
            </a:r>
          </a:p>
        </p:txBody>
      </p:sp>
      <p:sp>
        <p:nvSpPr>
          <p:cNvPr id="3" name="コンテンツ プレースホルダー 2"/>
          <p:cNvSpPr>
            <a:spLocks noGrp="1"/>
          </p:cNvSpPr>
          <p:nvPr>
            <p:ph idx="1"/>
          </p:nvPr>
        </p:nvSpPr>
        <p:spPr>
          <a:xfrm>
            <a:off x="845127" y="1549831"/>
            <a:ext cx="10515600" cy="4881966"/>
          </a:xfrm>
        </p:spPr>
        <p:txBody>
          <a:bodyPr>
            <a:normAutofit fontScale="92500" lnSpcReduction="10000"/>
          </a:bodyPr>
          <a:lstStyle/>
          <a:p>
            <a:pPr lvl="0"/>
            <a:r>
              <a:rPr kumimoji="1" lang="ja-JP" altLang="en-US" dirty="0"/>
              <a:t>曖昧な認定基準</a:t>
            </a:r>
            <a:endParaRPr kumimoji="1" lang="en-US" altLang="ja-JP" dirty="0"/>
          </a:p>
          <a:p>
            <a:pPr marL="457200" lvl="1" indent="0">
              <a:buNone/>
            </a:pPr>
            <a:r>
              <a:rPr lang="ja-JP" altLang="en-US" dirty="0"/>
              <a:t>「障害状態の基本」では</a:t>
            </a:r>
            <a:r>
              <a:rPr lang="en-US" altLang="ja-JP" dirty="0"/>
              <a:t>…</a:t>
            </a:r>
            <a:endParaRPr kumimoji="1" lang="en-US" altLang="ja-JP" dirty="0"/>
          </a:p>
          <a:p>
            <a:pPr marL="457200" lvl="1" indent="0">
              <a:buNone/>
            </a:pPr>
            <a:r>
              <a:rPr lang="ja-JP" altLang="en-US" dirty="0"/>
              <a:t>１級＝活動の範囲がおおむねベッド周辺に限られる</a:t>
            </a:r>
            <a:endParaRPr lang="en-US" altLang="ja-JP" dirty="0"/>
          </a:p>
          <a:p>
            <a:pPr marL="457200" lvl="1" indent="0">
              <a:buNone/>
            </a:pPr>
            <a:r>
              <a:rPr lang="ja-JP" altLang="en-US" dirty="0"/>
              <a:t>２級＝活動の範囲がおおむね家屋内に限られる</a:t>
            </a:r>
            <a:endParaRPr kumimoji="1" lang="en-US" altLang="ja-JP" dirty="0"/>
          </a:p>
          <a:p>
            <a:pPr marL="457200" lvl="1" indent="0">
              <a:buNone/>
            </a:pPr>
            <a:r>
              <a:rPr lang="ja-JP" altLang="en-US" dirty="0"/>
              <a:t>３級＝労働が（著しい）制限を受ける</a:t>
            </a:r>
            <a:endParaRPr lang="en-US" altLang="ja-JP" dirty="0"/>
          </a:p>
          <a:p>
            <a:pPr marL="457200" lvl="1" indent="0">
              <a:buNone/>
            </a:pPr>
            <a:endParaRPr lang="en-US" altLang="ja-JP" dirty="0"/>
          </a:p>
          <a:p>
            <a:pPr marL="457200" lvl="1" indent="0">
              <a:buNone/>
            </a:pPr>
            <a:r>
              <a:rPr lang="ja-JP" altLang="en-US" dirty="0"/>
              <a:t>障害種別ごとの認定基準では</a:t>
            </a:r>
            <a:r>
              <a:rPr lang="en-US" altLang="ja-JP" dirty="0"/>
              <a:t>…</a:t>
            </a:r>
          </a:p>
          <a:p>
            <a:pPr marL="457200" lvl="1" indent="0">
              <a:buNone/>
            </a:pPr>
            <a:r>
              <a:rPr lang="ja-JP" altLang="en-US" dirty="0"/>
              <a:t>１級＝常時の援助が必要</a:t>
            </a:r>
            <a:endParaRPr lang="en-US" altLang="ja-JP" dirty="0"/>
          </a:p>
          <a:p>
            <a:pPr marL="457200" lvl="1" indent="0">
              <a:buNone/>
            </a:pPr>
            <a:r>
              <a:rPr lang="ja-JP" altLang="en-US" dirty="0"/>
              <a:t>２級＝日常生活が著しい制限を受ける</a:t>
            </a:r>
            <a:endParaRPr lang="en-US" altLang="ja-JP" dirty="0"/>
          </a:p>
          <a:p>
            <a:pPr marL="457200" lvl="1" indent="0">
              <a:buNone/>
            </a:pPr>
            <a:r>
              <a:rPr lang="ja-JP" altLang="en-US" dirty="0"/>
              <a:t>３級＝同上</a:t>
            </a:r>
            <a:endParaRPr kumimoji="1" lang="ja-JP" altLang="en-US" dirty="0"/>
          </a:p>
          <a:p>
            <a:pPr lvl="0"/>
            <a:r>
              <a:rPr kumimoji="1" lang="ja-JP" altLang="en-US" dirty="0"/>
              <a:t>書類の書き方次第</a:t>
            </a:r>
          </a:p>
          <a:p>
            <a:pPr lvl="0"/>
            <a:r>
              <a:rPr kumimoji="1" lang="ja-JP" altLang="en-US" dirty="0"/>
              <a:t>認定医のなり手不足</a:t>
            </a:r>
          </a:p>
          <a:p>
            <a:pPr lvl="0"/>
            <a:r>
              <a:rPr kumimoji="1" lang="ja-JP" altLang="en-US" dirty="0"/>
              <a:t>第三者の不在</a:t>
            </a: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207925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プロフィール</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１９７２年　山梨県生まれ。</a:t>
            </a:r>
            <a:r>
              <a:rPr lang="en-US" altLang="ja-JP" dirty="0"/>
              <a:t>44</a:t>
            </a:r>
            <a:r>
              <a:rPr lang="ja-JP" altLang="en-US" dirty="0"/>
              <a:t>歳</a:t>
            </a:r>
          </a:p>
          <a:p>
            <a:r>
              <a:rPr lang="ja-JP" altLang="en-US" dirty="0"/>
              <a:t>１９９６年　入社</a:t>
            </a:r>
          </a:p>
          <a:p>
            <a:r>
              <a:rPr lang="ja-JP" altLang="en-US" dirty="0"/>
              <a:t>前橋、千葉、高知の各支局に勤務</a:t>
            </a:r>
          </a:p>
          <a:p>
            <a:r>
              <a:rPr lang="ja-JP" altLang="en-US" dirty="0"/>
              <a:t>２００５年　東京本社で総務省担当</a:t>
            </a:r>
          </a:p>
          <a:p>
            <a:r>
              <a:rPr lang="ja-JP" altLang="en-US" dirty="0"/>
              <a:t>２００７年　厚労省担当</a:t>
            </a:r>
          </a:p>
          <a:p>
            <a:r>
              <a:rPr lang="ja-JP" altLang="en-US" dirty="0"/>
              <a:t>２０１１年　ロンドン支局</a:t>
            </a:r>
          </a:p>
          <a:p>
            <a:r>
              <a:rPr lang="ja-JP" altLang="en-US" dirty="0"/>
              <a:t>２０１４年　生活報道部・遊軍キャップ</a:t>
            </a:r>
          </a:p>
          <a:p>
            <a:r>
              <a:rPr lang="ja-JP" altLang="en-US" dirty="0"/>
              <a:t>２０１６年　生活報道部・厚労省キャップ</a:t>
            </a:r>
          </a:p>
          <a:p>
            <a:endParaRPr kumimoji="1" lang="ja-JP" altLang="en-US"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1471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127" y="146778"/>
            <a:ext cx="10515600" cy="1325562"/>
          </a:xfrm>
        </p:spPr>
        <p:txBody>
          <a:bodyPr/>
          <a:lstStyle/>
          <a:p>
            <a:r>
              <a:rPr kumimoji="1" lang="ja-JP" altLang="en-US" dirty="0"/>
              <a:t>厳しい初診日認定</a:t>
            </a:r>
          </a:p>
        </p:txBody>
      </p:sp>
      <p:sp>
        <p:nvSpPr>
          <p:cNvPr id="3" name="コンテンツ プレースホルダー 2"/>
          <p:cNvSpPr>
            <a:spLocks noGrp="1"/>
          </p:cNvSpPr>
          <p:nvPr>
            <p:ph idx="1"/>
          </p:nvPr>
        </p:nvSpPr>
        <p:spPr>
          <a:xfrm>
            <a:off x="845127" y="1224366"/>
            <a:ext cx="10515600" cy="4955772"/>
          </a:xfrm>
        </p:spPr>
        <p:txBody>
          <a:bodyPr/>
          <a:lstStyle/>
          <a:p>
            <a:pPr lvl="0"/>
            <a:r>
              <a:rPr kumimoji="1" lang="ja-JP" altLang="en-US" dirty="0"/>
              <a:t>公務員と一般国民に差。診察券や検査記録あっても「ダメ」</a:t>
            </a:r>
          </a:p>
        </p:txBody>
      </p:sp>
      <p:pic>
        <p:nvPicPr>
          <p:cNvPr id="4" name="図 3" descr="画面の領域"/>
          <p:cNvPicPr>
            <a:picLocks noChangeAspect="1"/>
          </p:cNvPicPr>
          <p:nvPr/>
        </p:nvPicPr>
        <p:blipFill>
          <a:blip r:embed="rId3"/>
          <a:stretch>
            <a:fillRect/>
          </a:stretch>
        </p:blipFill>
        <p:spPr>
          <a:xfrm>
            <a:off x="3174035" y="1822622"/>
            <a:ext cx="3818530" cy="4779657"/>
          </a:xfrm>
          <a:prstGeom prst="rect">
            <a:avLst/>
          </a:prstGeom>
          <a:ln>
            <a:solidFill>
              <a:schemeClr val="tx1"/>
            </a:solidFill>
          </a:ln>
        </p:spPr>
      </p:pic>
      <p:sp>
        <p:nvSpPr>
          <p:cNvPr id="5" name="スライド番号プレースホルダー 4"/>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86409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窓口での「水際作戦」？</a:t>
            </a:r>
          </a:p>
        </p:txBody>
      </p:sp>
      <p:sp>
        <p:nvSpPr>
          <p:cNvPr id="3" name="コンテンツ プレースホルダー 2"/>
          <p:cNvSpPr>
            <a:spLocks noGrp="1"/>
          </p:cNvSpPr>
          <p:nvPr>
            <p:ph idx="1"/>
          </p:nvPr>
        </p:nvSpPr>
        <p:spPr>
          <a:xfrm>
            <a:off x="845127" y="1518834"/>
            <a:ext cx="10515600" cy="4757980"/>
          </a:xfrm>
        </p:spPr>
        <p:txBody>
          <a:bodyPr>
            <a:normAutofit/>
          </a:bodyPr>
          <a:lstStyle/>
          <a:p>
            <a:pPr lvl="0"/>
            <a:r>
              <a:rPr kumimoji="1" lang="ja-JP" altLang="en-US" dirty="0"/>
              <a:t>軽度知的障害の千葉県の</a:t>
            </a:r>
            <a:r>
              <a:rPr kumimoji="1" lang="en-US" altLang="ja-JP" dirty="0"/>
              <a:t>40</a:t>
            </a:r>
            <a:r>
              <a:rPr kumimoji="1" lang="ja-JP" altLang="en-US" dirty="0"/>
              <a:t>代男性のケース</a:t>
            </a:r>
            <a:r>
              <a:rPr kumimoji="1" lang="ja-JP" altLang="en-US" sz="2400" dirty="0"/>
              <a:t>（２０１０年）</a:t>
            </a:r>
            <a:endParaRPr kumimoji="1" lang="en-US" altLang="ja-JP" sz="2400" dirty="0"/>
          </a:p>
          <a:p>
            <a:pPr marL="457200" lvl="1" indent="0">
              <a:lnSpc>
                <a:spcPct val="100000"/>
              </a:lnSpc>
              <a:buNone/>
            </a:pPr>
            <a:r>
              <a:rPr lang="ja-JP" altLang="en-US" dirty="0"/>
              <a:t>手帳あり。年金事務所で母親と１時間半、生活の困難を訴えるも窓口の男性職員は「上に送っても認められない」「申請しても無駄です」の一点張り。ところが</a:t>
            </a:r>
            <a:r>
              <a:rPr lang="en-US" altLang="ja-JP" dirty="0"/>
              <a:t>…</a:t>
            </a:r>
          </a:p>
          <a:p>
            <a:pPr marL="457200" lvl="1" indent="0">
              <a:buNone/>
            </a:pPr>
            <a:r>
              <a:rPr kumimoji="1" lang="ja-JP" altLang="en-US" dirty="0"/>
              <a:t>→社労士に代行を依頼したら、何の問題もなく２級に</a:t>
            </a:r>
            <a:endParaRPr kumimoji="1" lang="en-US" altLang="ja-JP" dirty="0"/>
          </a:p>
          <a:p>
            <a:pPr lvl="0"/>
            <a:r>
              <a:rPr kumimoji="1" lang="ja-JP" altLang="en-US" dirty="0"/>
              <a:t>昨年４～６月、年金機構の覆面調査の結果、希望しても年金事務所の７７％は申請書を渡さず</a:t>
            </a:r>
            <a:endParaRPr lang="en-US" altLang="ja-JP" dirty="0"/>
          </a:p>
          <a:p>
            <a:pPr marL="457200" lvl="1" indent="0">
              <a:buNone/>
            </a:pPr>
            <a:r>
              <a:rPr kumimoji="1" lang="ja-JP" altLang="en-US" dirty="0"/>
              <a:t>「不支給になった場合、診断書の費用が無駄になる」</a:t>
            </a:r>
            <a:endParaRPr lang="en-US" altLang="ja-JP" dirty="0"/>
          </a:p>
          <a:p>
            <a:pPr marL="457200" lvl="1" indent="0">
              <a:buNone/>
            </a:pPr>
            <a:r>
              <a:rPr lang="ja-JP" altLang="en-US" dirty="0"/>
              <a:t>「基礎的な条件を満たしているか確認してからのほうがいい」</a:t>
            </a:r>
            <a:endParaRPr lang="en-US" altLang="ja-JP" dirty="0"/>
          </a:p>
          <a:p>
            <a:pPr marL="457200" lvl="1" indent="0">
              <a:buNone/>
            </a:pPr>
            <a:endParaRPr lang="en-US" altLang="ja-JP" dirty="0"/>
          </a:p>
          <a:p>
            <a:pPr marL="457200" lvl="1" indent="0">
              <a:buNone/>
            </a:pPr>
            <a:r>
              <a:rPr kumimoji="1" lang="en-US" altLang="ja-JP" dirty="0"/>
              <a:t>↔</a:t>
            </a:r>
            <a:r>
              <a:rPr kumimoji="1" lang="ja-JP" altLang="en-US" dirty="0"/>
              <a:t>　障害者側は「出し渋りだ」「不親切」「何度も出向かないといけない」</a:t>
            </a:r>
            <a:endParaRPr kumimoji="1" lang="en-US" altLang="ja-JP"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3207406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「出し渋り」の背景</a:t>
            </a:r>
          </a:p>
        </p:txBody>
      </p:sp>
      <p:sp>
        <p:nvSpPr>
          <p:cNvPr id="3" name="コンテンツ プレースホルダー 2"/>
          <p:cNvSpPr>
            <a:spLocks noGrp="1"/>
          </p:cNvSpPr>
          <p:nvPr>
            <p:ph idx="1"/>
          </p:nvPr>
        </p:nvSpPr>
        <p:spPr/>
        <p:txBody>
          <a:bodyPr/>
          <a:lstStyle/>
          <a:p>
            <a:pPr lvl="0"/>
            <a:r>
              <a:rPr kumimoji="1" lang="ja-JP" altLang="en-US" dirty="0"/>
              <a:t>組織的な指示はなかったとみられる</a:t>
            </a:r>
          </a:p>
          <a:p>
            <a:pPr lvl="0"/>
            <a:r>
              <a:rPr kumimoji="1" lang="ja-JP" altLang="en-US" dirty="0"/>
              <a:t>マニュアル偏重主義</a:t>
            </a:r>
          </a:p>
          <a:p>
            <a:pPr lvl="0"/>
            <a:r>
              <a:rPr kumimoji="1" lang="ja-JP" altLang="en-US" dirty="0"/>
              <a:t>「出さない方が安全」</a:t>
            </a:r>
          </a:p>
          <a:p>
            <a:pPr lvl="0"/>
            <a:r>
              <a:rPr kumimoji="1" lang="ja-JP" altLang="en-US" dirty="0"/>
              <a:t>認定医や職員の「そこはかとない」意識</a:t>
            </a:r>
            <a:endParaRPr kumimoji="1" lang="en-US" altLang="ja-JP" dirty="0"/>
          </a:p>
          <a:p>
            <a:pPr marL="457200" lvl="1" indent="0">
              <a:buNone/>
            </a:pPr>
            <a:r>
              <a:rPr lang="ja-JP" altLang="en-US" dirty="0"/>
              <a:t>兵庫の認定医</a:t>
            </a:r>
            <a:endParaRPr lang="en-US" altLang="ja-JP" dirty="0"/>
          </a:p>
          <a:p>
            <a:pPr marL="457200" lvl="1" indent="0">
              <a:buNone/>
            </a:pPr>
            <a:r>
              <a:rPr lang="ja-JP" altLang="en-US" dirty="0"/>
              <a:t>「年金制度が近い将来には肩車型、１人で１人を支えるような形になっていく。この（障害年金）制度にも、やはり守っていくべき対象の精神障害者の方と、一歩引いてそこは厳密に考えていかなきゃいけない対象の方々というのがいる」</a:t>
            </a:r>
            <a:endParaRPr kumimoji="1" lang="ja-JP" altLang="en-US"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91221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4130" y="257272"/>
            <a:ext cx="10515600" cy="1325562"/>
          </a:xfrm>
        </p:spPr>
        <p:txBody>
          <a:bodyPr/>
          <a:lstStyle/>
          <a:p>
            <a:r>
              <a:rPr kumimoji="1" lang="ja-JP" altLang="en-US" dirty="0"/>
              <a:t>障害年金の不服申し立て</a:t>
            </a:r>
            <a:r>
              <a:rPr kumimoji="1" lang="ja-JP" altLang="en-US" sz="3200" dirty="0"/>
              <a:t>（審査請求）</a:t>
            </a:r>
          </a:p>
        </p:txBody>
      </p:sp>
      <p:pic>
        <p:nvPicPr>
          <p:cNvPr id="5" name="コンテンツ プレースホルダー 4" descr="画面の領域"/>
          <p:cNvPicPr>
            <a:picLocks noGrp="1" noChangeAspect="1"/>
          </p:cNvPicPr>
          <p:nvPr>
            <p:ph idx="1"/>
          </p:nvPr>
        </p:nvPicPr>
        <p:blipFill>
          <a:blip r:embed="rId3"/>
          <a:stretch>
            <a:fillRect/>
          </a:stretch>
        </p:blipFill>
        <p:spPr>
          <a:xfrm>
            <a:off x="3022169" y="1434986"/>
            <a:ext cx="3828081" cy="5048042"/>
          </a:xfrm>
          <a:ln>
            <a:solidFill>
              <a:schemeClr val="tx1"/>
            </a:solidFill>
          </a:ln>
        </p:spPr>
      </p:pic>
      <p:sp>
        <p:nvSpPr>
          <p:cNvPr id="3" name="スライド番号プレースホルダー 2"/>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29206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増加</a:t>
            </a:r>
            <a:r>
              <a:rPr kumimoji="1" lang="ja-JP" altLang="en-US" dirty="0"/>
              <a:t>する不服申し立て</a:t>
            </a:r>
          </a:p>
        </p:txBody>
      </p:sp>
      <p:sp>
        <p:nvSpPr>
          <p:cNvPr id="3" name="コンテンツ プレースホルダー 2"/>
          <p:cNvSpPr>
            <a:spLocks noGrp="1"/>
          </p:cNvSpPr>
          <p:nvPr>
            <p:ph sz="half" idx="1"/>
          </p:nvPr>
        </p:nvSpPr>
        <p:spPr>
          <a:xfrm>
            <a:off x="939140" y="1581073"/>
            <a:ext cx="5181600" cy="4541004"/>
          </a:xfrm>
        </p:spPr>
        <p:txBody>
          <a:bodyPr>
            <a:normAutofit lnSpcReduction="10000"/>
          </a:bodyPr>
          <a:lstStyle/>
          <a:p>
            <a:pPr marL="0" indent="0">
              <a:buNone/>
            </a:pPr>
            <a:r>
              <a:rPr kumimoji="1" lang="ja-JP" altLang="en-US" dirty="0"/>
              <a:t>・</a:t>
            </a:r>
            <a:r>
              <a:rPr kumimoji="1" lang="en-US" altLang="ja-JP" dirty="0"/>
              <a:t>2013</a:t>
            </a:r>
            <a:r>
              <a:rPr kumimoji="1" lang="ja-JP" altLang="en-US" dirty="0"/>
              <a:t>年度に最多の</a:t>
            </a:r>
            <a:r>
              <a:rPr kumimoji="1" lang="en-US" altLang="ja-JP" dirty="0"/>
              <a:t>6692</a:t>
            </a:r>
            <a:r>
              <a:rPr kumimoji="1" lang="ja-JP" altLang="en-US" dirty="0"/>
              <a:t>件。</a:t>
            </a:r>
            <a:r>
              <a:rPr kumimoji="1" lang="en-US" altLang="ja-JP" dirty="0"/>
              <a:t>05</a:t>
            </a:r>
            <a:r>
              <a:rPr kumimoji="1" lang="ja-JP" altLang="en-US" dirty="0"/>
              <a:t>年度の</a:t>
            </a:r>
            <a:r>
              <a:rPr kumimoji="1" lang="en-US" altLang="ja-JP" dirty="0"/>
              <a:t>3.4</a:t>
            </a:r>
            <a:r>
              <a:rPr kumimoji="1" lang="ja-JP" altLang="en-US" dirty="0"/>
              <a:t>倍。以降は微減</a:t>
            </a:r>
            <a:endParaRPr kumimoji="1" lang="en-US" altLang="ja-JP" dirty="0"/>
          </a:p>
          <a:p>
            <a:pPr marL="0" indent="0">
              <a:buNone/>
            </a:pPr>
            <a:r>
              <a:rPr lang="ja-JP" altLang="en-US" dirty="0"/>
              <a:t>・第１審の認容率は</a:t>
            </a:r>
            <a:r>
              <a:rPr lang="en-US" altLang="ja-JP" dirty="0"/>
              <a:t>7</a:t>
            </a:r>
            <a:r>
              <a:rPr lang="ja-JP" altLang="en-US" dirty="0"/>
              <a:t>～</a:t>
            </a:r>
            <a:r>
              <a:rPr lang="en-US" altLang="ja-JP" dirty="0"/>
              <a:t>11%</a:t>
            </a:r>
            <a:r>
              <a:rPr lang="ja-JP" altLang="en-US" dirty="0" err="1"/>
              <a:t>。</a:t>
            </a:r>
            <a:r>
              <a:rPr lang="en-US" altLang="ja-JP" dirty="0"/>
              <a:t>14</a:t>
            </a:r>
            <a:r>
              <a:rPr lang="ja-JP" altLang="en-US" dirty="0"/>
              <a:t>年度は</a:t>
            </a:r>
            <a:r>
              <a:rPr lang="en-US" altLang="ja-JP" dirty="0"/>
              <a:t>6.3%</a:t>
            </a:r>
            <a:r>
              <a:rPr lang="ja-JP" altLang="en-US" dirty="0"/>
              <a:t>と</a:t>
            </a:r>
            <a:r>
              <a:rPr lang="en-US" altLang="ja-JP" dirty="0"/>
              <a:t>15</a:t>
            </a:r>
            <a:r>
              <a:rPr lang="ja-JP" altLang="en-US" dirty="0"/>
              <a:t>年間で最低</a:t>
            </a:r>
            <a:endParaRPr kumimoji="1" lang="en-US" altLang="ja-JP" dirty="0"/>
          </a:p>
          <a:p>
            <a:pPr marL="0" indent="0">
              <a:buNone/>
            </a:pPr>
            <a:r>
              <a:rPr lang="ja-JP" altLang="en-US" dirty="0"/>
              <a:t>・審査体制は半世紀変わっていない</a:t>
            </a:r>
            <a:endParaRPr lang="en-US" altLang="ja-JP" dirty="0"/>
          </a:p>
          <a:p>
            <a:pPr marL="0" indent="0">
              <a:buNone/>
            </a:pPr>
            <a:r>
              <a:rPr lang="ja-JP" altLang="en-US" dirty="0"/>
              <a:t>　→審査長期化（</a:t>
            </a:r>
            <a:r>
              <a:rPr lang="en-US" altLang="ja-JP" dirty="0"/>
              <a:t>09</a:t>
            </a:r>
            <a:r>
              <a:rPr lang="ja-JP" altLang="en-US" dirty="0"/>
              <a:t>年度　第２審平均５カ月→</a:t>
            </a:r>
            <a:r>
              <a:rPr lang="en-US" altLang="ja-JP" dirty="0"/>
              <a:t>15</a:t>
            </a:r>
            <a:r>
              <a:rPr lang="ja-JP" altLang="en-US" dirty="0"/>
              <a:t>年度８カ月）</a:t>
            </a:r>
            <a:endParaRPr lang="en-US" altLang="ja-JP" dirty="0"/>
          </a:p>
          <a:p>
            <a:pPr marL="0" indent="0">
              <a:buNone/>
            </a:pPr>
            <a:r>
              <a:rPr lang="ja-JP" altLang="en-US" dirty="0"/>
              <a:t>・この間、申請自体は微増に過ぎない　→納得できない人が増えている</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ja-JP" altLang="en-US" dirty="0"/>
          </a:p>
        </p:txBody>
      </p:sp>
      <p:graphicFrame>
        <p:nvGraphicFramePr>
          <p:cNvPr id="6" name="コンテンツ プレースホルダー 5"/>
          <p:cNvGraphicFramePr>
            <a:graphicFrameLocks noGrp="1"/>
          </p:cNvGraphicFramePr>
          <p:nvPr>
            <p:ph sz="half" idx="2"/>
            <p:extLst>
              <p:ext uri="{D42A27DB-BD31-4B8C-83A1-F6EECF244321}">
                <p14:modId xmlns:p14="http://schemas.microsoft.com/office/powerpoint/2010/main" val="1288185027"/>
              </p:ext>
            </p:extLst>
          </p:nvPr>
        </p:nvGraphicFramePr>
        <p:xfrm>
          <a:off x="6026727" y="1379348"/>
          <a:ext cx="5744706" cy="5250240"/>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3301020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不服申し立ての機能不全</a:t>
            </a:r>
          </a:p>
        </p:txBody>
      </p:sp>
      <p:sp>
        <p:nvSpPr>
          <p:cNvPr id="6" name="コンテンツ プレースホルダー 5"/>
          <p:cNvSpPr>
            <a:spLocks noGrp="1"/>
          </p:cNvSpPr>
          <p:nvPr>
            <p:ph idx="1"/>
          </p:nvPr>
        </p:nvSpPr>
        <p:spPr/>
        <p:txBody>
          <a:bodyPr/>
          <a:lstStyle/>
          <a:p>
            <a:pPr>
              <a:lnSpc>
                <a:spcPct val="150000"/>
              </a:lnSpc>
            </a:pPr>
            <a:r>
              <a:rPr lang="ja-JP" altLang="en-US" dirty="0"/>
              <a:t>審査会元委員「改善要請は無視され続けた」</a:t>
            </a:r>
            <a:endParaRPr lang="en-US" altLang="ja-JP" dirty="0"/>
          </a:p>
          <a:p>
            <a:pPr>
              <a:lnSpc>
                <a:spcPct val="150000"/>
              </a:lnSpc>
            </a:pPr>
            <a:r>
              <a:rPr lang="ja-JP" altLang="en-US" dirty="0"/>
              <a:t>おざなりな審査</a:t>
            </a:r>
            <a:endParaRPr lang="en-US" altLang="ja-JP" dirty="0"/>
          </a:p>
          <a:p>
            <a:pPr>
              <a:lnSpc>
                <a:spcPct val="150000"/>
              </a:lnSpc>
            </a:pPr>
            <a:r>
              <a:rPr lang="ja-JP" altLang="en-US" dirty="0"/>
              <a:t>昨年</a:t>
            </a:r>
            <a:r>
              <a:rPr lang="en-US" altLang="ja-JP" dirty="0"/>
              <a:t>4</a:t>
            </a:r>
            <a:r>
              <a:rPr lang="ja-JP" altLang="en-US" dirty="0"/>
              <a:t>月の法改正でできた「質問権」を厚労省は無視。</a:t>
            </a:r>
            <a:r>
              <a:rPr lang="en-US" altLang="ja-JP" dirty="0"/>
              <a:t>200</a:t>
            </a:r>
            <a:r>
              <a:rPr lang="ja-JP" altLang="en-US" dirty="0"/>
              <a:t>件以上あった年金関係の意見陳述をすべて欠席</a:t>
            </a:r>
            <a:endParaRPr lang="en-US" altLang="ja-JP" dirty="0"/>
          </a:p>
          <a:p>
            <a:pPr marL="0" indent="0">
              <a:lnSpc>
                <a:spcPct val="150000"/>
              </a:lnSpc>
              <a:buNone/>
            </a:pPr>
            <a:r>
              <a:rPr lang="ja-JP" altLang="en-US" dirty="0"/>
              <a:t>　　→抗議受け改善。今年</a:t>
            </a:r>
            <a:r>
              <a:rPr lang="en-US" altLang="ja-JP" dirty="0"/>
              <a:t>4</a:t>
            </a:r>
            <a:r>
              <a:rPr lang="ja-JP" altLang="en-US" dirty="0"/>
              <a:t>月から</a:t>
            </a:r>
            <a:r>
              <a:rPr lang="en-US" altLang="ja-JP" dirty="0"/>
              <a:t>TV</a:t>
            </a:r>
            <a:r>
              <a:rPr lang="ja-JP" altLang="en-US" dirty="0"/>
              <a:t>電話などで出席</a:t>
            </a:r>
            <a:endParaRPr lang="en-US" altLang="ja-JP" dirty="0"/>
          </a:p>
          <a:p>
            <a:pPr marL="0"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278351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障害年金をめぐる制度変更</a:t>
            </a:r>
          </a:p>
        </p:txBody>
      </p:sp>
      <p:sp>
        <p:nvSpPr>
          <p:cNvPr id="3" name="コンテンツ プレースホルダー 2"/>
          <p:cNvSpPr>
            <a:spLocks noGrp="1"/>
          </p:cNvSpPr>
          <p:nvPr>
            <p:ph idx="1"/>
          </p:nvPr>
        </p:nvSpPr>
        <p:spPr/>
        <p:txBody>
          <a:bodyPr/>
          <a:lstStyle/>
          <a:p>
            <a:pPr marL="0" indent="0">
              <a:lnSpc>
                <a:spcPct val="200000"/>
              </a:lnSpc>
              <a:buNone/>
            </a:pPr>
            <a:r>
              <a:rPr kumimoji="1" lang="ja-JP" altLang="en-US" dirty="0"/>
              <a:t>１　等級判定に新しいガイドライン</a:t>
            </a:r>
            <a:endParaRPr kumimoji="1" lang="en-US" altLang="ja-JP" dirty="0"/>
          </a:p>
          <a:p>
            <a:pPr marL="0" indent="0">
              <a:lnSpc>
                <a:spcPct val="200000"/>
              </a:lnSpc>
              <a:buNone/>
            </a:pPr>
            <a:r>
              <a:rPr lang="ja-JP" altLang="en-US" dirty="0"/>
              <a:t>２　初診日認定の条件緩和</a:t>
            </a:r>
            <a:endParaRPr lang="en-US" altLang="ja-JP" dirty="0"/>
          </a:p>
          <a:p>
            <a:pPr marL="0" indent="0">
              <a:lnSpc>
                <a:spcPct val="200000"/>
              </a:lnSpc>
              <a:buNone/>
            </a:pPr>
            <a:r>
              <a:rPr kumimoji="1" lang="ja-JP" altLang="en-US" dirty="0"/>
              <a:t>３　審査の一元化</a:t>
            </a:r>
            <a:endParaRPr kumimoji="1" lang="en-US" altLang="ja-JP" dirty="0"/>
          </a:p>
          <a:p>
            <a:pPr marL="0" indent="0">
              <a:lnSpc>
                <a:spcPct val="200000"/>
              </a:lnSpc>
              <a:buNone/>
            </a:pPr>
            <a:r>
              <a:rPr lang="ja-JP" altLang="en-US" dirty="0"/>
              <a:t>４　年金事務所の態勢整備</a:t>
            </a:r>
            <a:endParaRPr kumimoji="1" lang="ja-JP" altLang="en-US"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26</a:t>
            </a:fld>
            <a:endParaRPr lang="en-US" dirty="0"/>
          </a:p>
        </p:txBody>
      </p:sp>
    </p:spTree>
    <p:extLst>
      <p:ext uri="{BB962C8B-B14F-4D97-AF65-F5344CB8AC3E}">
        <p14:creationId xmlns:p14="http://schemas.microsoft.com/office/powerpoint/2010/main" val="79580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127" y="352268"/>
            <a:ext cx="10515600" cy="1027081"/>
          </a:xfrm>
        </p:spPr>
        <p:txBody>
          <a:bodyPr>
            <a:normAutofit/>
          </a:bodyPr>
          <a:lstStyle/>
          <a:p>
            <a:r>
              <a:rPr lang="ja-JP" altLang="en-US" dirty="0">
                <a:solidFill>
                  <a:prstClr val="black"/>
                </a:solidFill>
              </a:rPr>
              <a:t>等級判定の新ガイドライン</a:t>
            </a:r>
            <a:r>
              <a:rPr lang="ja-JP" altLang="en-US" sz="3200" dirty="0">
                <a:solidFill>
                  <a:prstClr val="black"/>
                </a:solidFill>
              </a:rPr>
              <a:t>（</a:t>
            </a:r>
            <a:r>
              <a:rPr lang="en-US" altLang="ja-JP" sz="3200" dirty="0">
                <a:solidFill>
                  <a:prstClr val="black"/>
                </a:solidFill>
              </a:rPr>
              <a:t>2016</a:t>
            </a:r>
            <a:r>
              <a:rPr lang="ja-JP" altLang="en-US" sz="3200" dirty="0">
                <a:solidFill>
                  <a:prstClr val="black"/>
                </a:solidFill>
              </a:rPr>
              <a:t>年</a:t>
            </a:r>
            <a:r>
              <a:rPr lang="en-US" altLang="ja-JP" sz="3200" dirty="0">
                <a:solidFill>
                  <a:prstClr val="black"/>
                </a:solidFill>
              </a:rPr>
              <a:t>9</a:t>
            </a:r>
            <a:r>
              <a:rPr lang="ja-JP" altLang="en-US" sz="3200" dirty="0">
                <a:solidFill>
                  <a:prstClr val="black"/>
                </a:solidFill>
              </a:rPr>
              <a:t>月</a:t>
            </a:r>
            <a:r>
              <a:rPr lang="en-US" altLang="ja-JP" sz="3200" dirty="0">
                <a:solidFill>
                  <a:prstClr val="black"/>
                </a:solidFill>
              </a:rPr>
              <a:t>1</a:t>
            </a:r>
            <a:r>
              <a:rPr lang="ja-JP" altLang="en-US" sz="3200" dirty="0">
                <a:solidFill>
                  <a:prstClr val="black"/>
                </a:solidFill>
              </a:rPr>
              <a:t>日～）</a:t>
            </a:r>
            <a:endParaRPr kumimoji="1" lang="ja-JP" altLang="en-US" dirty="0"/>
          </a:p>
        </p:txBody>
      </p:sp>
      <p:sp>
        <p:nvSpPr>
          <p:cNvPr id="3" name="コンテンツ プレースホルダー 2"/>
          <p:cNvSpPr>
            <a:spLocks noGrp="1"/>
          </p:cNvSpPr>
          <p:nvPr>
            <p:ph idx="1"/>
          </p:nvPr>
        </p:nvSpPr>
        <p:spPr>
          <a:xfrm>
            <a:off x="845127" y="1351214"/>
            <a:ext cx="10515600" cy="4800788"/>
          </a:xfrm>
        </p:spPr>
        <p:txBody>
          <a:bodyPr/>
          <a:lstStyle/>
          <a:p>
            <a:pPr marL="0" indent="0">
              <a:buNone/>
            </a:pPr>
            <a:r>
              <a:rPr kumimoji="1" lang="ja-JP" altLang="en-US" dirty="0"/>
              <a:t>日常生活能力を数値化した「目安」表</a:t>
            </a:r>
          </a:p>
        </p:txBody>
      </p:sp>
      <p:pic>
        <p:nvPicPr>
          <p:cNvPr id="4" name="図 3" descr="画面の領域"/>
          <p:cNvPicPr>
            <a:picLocks noChangeAspect="1"/>
          </p:cNvPicPr>
          <p:nvPr/>
        </p:nvPicPr>
        <p:blipFill>
          <a:blip r:embed="rId3"/>
          <a:stretch>
            <a:fillRect/>
          </a:stretch>
        </p:blipFill>
        <p:spPr>
          <a:xfrm>
            <a:off x="2232736" y="2030279"/>
            <a:ext cx="6880267" cy="4523069"/>
          </a:xfrm>
          <a:prstGeom prst="rect">
            <a:avLst/>
          </a:prstGeom>
        </p:spPr>
      </p:pic>
      <p:sp>
        <p:nvSpPr>
          <p:cNvPr id="5" name="スライド番号プレースホルダー 4"/>
          <p:cNvSpPr>
            <a:spLocks noGrp="1"/>
          </p:cNvSpPr>
          <p:nvPr>
            <p:ph type="sldNum" sz="quarter" idx="12"/>
          </p:nvPr>
        </p:nvSpPr>
        <p:spPr/>
        <p:txBody>
          <a:bodyPr/>
          <a:lstStyle/>
          <a:p>
            <a:fld id="{6113E31D-E2AB-40D1-8B51-AFA5AFEF393A}" type="slidenum">
              <a:rPr lang="en-US" smtClean="0"/>
              <a:t>27</a:t>
            </a:fld>
            <a:endParaRPr lang="en-US" dirty="0"/>
          </a:p>
        </p:txBody>
      </p:sp>
    </p:spTree>
    <p:extLst>
      <p:ext uri="{BB962C8B-B14F-4D97-AF65-F5344CB8AC3E}">
        <p14:creationId xmlns:p14="http://schemas.microsoft.com/office/powerpoint/2010/main" val="3550044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ガイドラインの運用</a:t>
            </a:r>
          </a:p>
        </p:txBody>
      </p:sp>
      <p:sp>
        <p:nvSpPr>
          <p:cNvPr id="3" name="コンテンツ プレースホルダー 2"/>
          <p:cNvSpPr>
            <a:spLocks noGrp="1"/>
          </p:cNvSpPr>
          <p:nvPr>
            <p:ph idx="1"/>
          </p:nvPr>
        </p:nvSpPr>
        <p:spPr/>
        <p:txBody>
          <a:bodyPr/>
          <a:lstStyle/>
          <a:p>
            <a:r>
              <a:rPr lang="ja-JP" altLang="en-US" dirty="0"/>
              <a:t>厚生年金にも適用</a:t>
            </a:r>
            <a:endParaRPr lang="en-US" altLang="ja-JP" dirty="0"/>
          </a:p>
          <a:p>
            <a:r>
              <a:rPr lang="ja-JP" altLang="en-US" dirty="0"/>
              <a:t>診断書やほかの書類も見て、病状、生活環境、就労状況などから「総合判定」</a:t>
            </a:r>
            <a:endParaRPr lang="en-US" altLang="ja-JP" dirty="0"/>
          </a:p>
          <a:p>
            <a:r>
              <a:rPr lang="ja-JP" altLang="en-US" dirty="0"/>
              <a:t>ガイドライン適用で２級から３級になってしまう人は、障害の状態が変わっていなければ、当面支給を継続</a:t>
            </a:r>
            <a:endParaRPr lang="en-US" altLang="ja-JP" dirty="0"/>
          </a:p>
          <a:p>
            <a:r>
              <a:rPr lang="ja-JP" altLang="en-US" dirty="0"/>
              <a:t>ただし、新規の申請や減額（１級→２級）、増額には適用</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28</a:t>
            </a:fld>
            <a:endParaRPr lang="en-US" dirty="0"/>
          </a:p>
        </p:txBody>
      </p:sp>
    </p:spTree>
    <p:extLst>
      <p:ext uri="{BB962C8B-B14F-4D97-AF65-F5344CB8AC3E}">
        <p14:creationId xmlns:p14="http://schemas.microsoft.com/office/powerpoint/2010/main" val="699444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127" y="257271"/>
            <a:ext cx="10515600" cy="1044587"/>
          </a:xfrm>
        </p:spPr>
        <p:txBody>
          <a:bodyPr/>
          <a:lstStyle/>
          <a:p>
            <a:r>
              <a:rPr kumimoji="1" lang="ja-JP" altLang="en-US" dirty="0"/>
              <a:t>初診日認定の条件緩和</a:t>
            </a:r>
            <a:r>
              <a:rPr kumimoji="1" lang="ja-JP" altLang="en-US" sz="3200" dirty="0"/>
              <a:t>（</a:t>
            </a:r>
            <a:r>
              <a:rPr kumimoji="1" lang="en-US" altLang="ja-JP" sz="3200" dirty="0"/>
              <a:t>2015</a:t>
            </a:r>
            <a:r>
              <a:rPr kumimoji="1" lang="ja-JP" altLang="en-US" sz="3200" dirty="0"/>
              <a:t>年</a:t>
            </a:r>
            <a:r>
              <a:rPr kumimoji="1" lang="en-US" altLang="ja-JP" sz="3200" dirty="0"/>
              <a:t>10</a:t>
            </a:r>
            <a:r>
              <a:rPr kumimoji="1" lang="ja-JP" altLang="en-US" sz="3200" dirty="0"/>
              <a:t>月</a:t>
            </a:r>
            <a:r>
              <a:rPr kumimoji="1" lang="en-US" altLang="ja-JP" sz="3200" dirty="0"/>
              <a:t>1</a:t>
            </a:r>
            <a:r>
              <a:rPr kumimoji="1" lang="ja-JP" altLang="en-US" sz="3200" dirty="0"/>
              <a:t>日～）</a:t>
            </a:r>
          </a:p>
        </p:txBody>
      </p:sp>
      <p:sp>
        <p:nvSpPr>
          <p:cNvPr id="3" name="コンテンツ プレースホルダー 2"/>
          <p:cNvSpPr>
            <a:spLocks noGrp="1"/>
          </p:cNvSpPr>
          <p:nvPr>
            <p:ph idx="1"/>
          </p:nvPr>
        </p:nvSpPr>
        <p:spPr>
          <a:xfrm>
            <a:off x="845127" y="1301858"/>
            <a:ext cx="10515600" cy="5284922"/>
          </a:xfrm>
        </p:spPr>
        <p:txBody>
          <a:bodyPr>
            <a:normAutofit/>
          </a:bodyPr>
          <a:lstStyle/>
          <a:p>
            <a:pPr marL="514350" indent="-514350">
              <a:buFont typeface="+mj-lt"/>
              <a:buAutoNum type="arabicPeriod"/>
            </a:pPr>
            <a:r>
              <a:rPr kumimoji="1" lang="ja-JP" altLang="en-US" dirty="0"/>
              <a:t>第三者証明</a:t>
            </a:r>
            <a:endParaRPr lang="en-US" altLang="ja-JP" dirty="0"/>
          </a:p>
          <a:p>
            <a:pPr marL="457200" lvl="1" indent="0">
              <a:buNone/>
            </a:pPr>
            <a:r>
              <a:rPr lang="ja-JP" altLang="en-US" dirty="0"/>
              <a:t>・</a:t>
            </a:r>
            <a:r>
              <a:rPr lang="en-US" altLang="ja-JP" dirty="0"/>
              <a:t>20</a:t>
            </a:r>
            <a:r>
              <a:rPr lang="ja-JP" altLang="en-US" dirty="0"/>
              <a:t>歳前障害の場合は第三者証明だけでもＯＫ（原則複数）</a:t>
            </a:r>
          </a:p>
          <a:p>
            <a:pPr marL="457200" lvl="1" indent="0">
              <a:buNone/>
            </a:pPr>
            <a:r>
              <a:rPr lang="ja-JP" altLang="en-US" dirty="0"/>
              <a:t>・当時の担当医師や看護師の証言なら１人だけでＯＫ</a:t>
            </a:r>
          </a:p>
          <a:p>
            <a:pPr marL="457200" lvl="1" indent="0">
              <a:buNone/>
            </a:pPr>
            <a:r>
              <a:rPr lang="ja-JP" altLang="en-US" dirty="0"/>
              <a:t>・初診日が</a:t>
            </a:r>
            <a:r>
              <a:rPr lang="en-US" altLang="ja-JP" dirty="0"/>
              <a:t>20</a:t>
            </a:r>
            <a:r>
              <a:rPr lang="ja-JP" altLang="en-US" dirty="0"/>
              <a:t>歳以降の場合は、合わせてほかの参考資料があれば認める</a:t>
            </a:r>
            <a:endParaRPr kumimoji="1" lang="en-US" altLang="ja-JP" dirty="0"/>
          </a:p>
          <a:p>
            <a:pPr marL="514350" indent="-514350">
              <a:buFont typeface="+mj-lt"/>
              <a:buAutoNum type="arabicPeriod"/>
            </a:pPr>
            <a:r>
              <a:rPr kumimoji="1" lang="ja-JP" altLang="en-US" dirty="0"/>
              <a:t>２番目以降の病院の資料</a:t>
            </a:r>
            <a:endParaRPr kumimoji="1" lang="en-US" altLang="ja-JP" dirty="0"/>
          </a:p>
          <a:p>
            <a:pPr marL="457200" lvl="1" indent="0">
              <a:lnSpc>
                <a:spcPct val="100000"/>
              </a:lnSpc>
              <a:buNone/>
            </a:pPr>
            <a:r>
              <a:rPr lang="ja-JP" altLang="en-US" dirty="0"/>
              <a:t>・例えば２番目にかかった病院の資料に「○年</a:t>
            </a:r>
            <a:r>
              <a:rPr lang="en-US" altLang="ja-JP" dirty="0"/>
              <a:t>×</a:t>
            </a:r>
            <a:r>
              <a:rPr lang="ja-JP" altLang="en-US" dirty="0"/>
              <a:t>月から他院に通院」と書いてあり、その資料が今より５年以上前につくられたものであれば、○年</a:t>
            </a:r>
            <a:r>
              <a:rPr lang="en-US" altLang="ja-JP" dirty="0"/>
              <a:t>×</a:t>
            </a:r>
            <a:r>
              <a:rPr lang="ja-JP" altLang="en-US" dirty="0"/>
              <a:t>月末日を初診日として認める</a:t>
            </a:r>
            <a:endParaRPr kumimoji="1" lang="en-US" altLang="ja-JP" dirty="0"/>
          </a:p>
          <a:p>
            <a:pPr marL="514350" indent="-514350">
              <a:buFont typeface="+mj-lt"/>
              <a:buAutoNum type="arabicPeriod"/>
            </a:pPr>
            <a:r>
              <a:rPr kumimoji="1" lang="ja-JP" altLang="en-US" dirty="0"/>
              <a:t>初診日が一定の期間にあることが証明できる場合</a:t>
            </a:r>
          </a:p>
          <a:p>
            <a:pPr marL="457200" lvl="1" indent="0">
              <a:lnSpc>
                <a:spcPct val="100000"/>
              </a:lnSpc>
              <a:buNone/>
            </a:pPr>
            <a:r>
              <a:rPr lang="ja-JP" altLang="en-US" dirty="0"/>
              <a:t>・日付は特定できないものの、初診日が一定の期間内にあり、その期間はずっと厚生（国民）年金に入っていた場合は、支給を認める</a:t>
            </a:r>
            <a:endParaRPr lang="en-US" altLang="ja-JP" dirty="0"/>
          </a:p>
          <a:p>
            <a:pPr marL="457200" lvl="1" indent="0">
              <a:lnSpc>
                <a:spcPct val="100000"/>
              </a:lnSpc>
              <a:buNone/>
            </a:pPr>
            <a:r>
              <a:rPr lang="ja-JP" altLang="en-US" dirty="0"/>
              <a:t>・国民年金と厚生年金にまたがっている場合、少なくとも障害基礎は支給</a:t>
            </a:r>
            <a:endParaRPr lang="en-US" altLang="ja-JP"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29</a:t>
            </a:fld>
            <a:endParaRPr lang="en-US" dirty="0"/>
          </a:p>
        </p:txBody>
      </p:sp>
    </p:spTree>
    <p:extLst>
      <p:ext uri="{BB962C8B-B14F-4D97-AF65-F5344CB8AC3E}">
        <p14:creationId xmlns:p14="http://schemas.microsoft.com/office/powerpoint/2010/main" val="117546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障害年金をめぐる全体像</a:t>
            </a:r>
          </a:p>
        </p:txBody>
      </p:sp>
      <p:sp>
        <p:nvSpPr>
          <p:cNvPr id="3" name="コンテンツ プレースホルダー 2"/>
          <p:cNvSpPr>
            <a:spLocks noGrp="1"/>
          </p:cNvSpPr>
          <p:nvPr>
            <p:ph idx="1"/>
          </p:nvPr>
        </p:nvSpPr>
        <p:spPr/>
        <p:txBody>
          <a:bodyPr>
            <a:normAutofit fontScale="92500" lnSpcReduction="10000"/>
          </a:bodyPr>
          <a:lstStyle/>
          <a:p>
            <a:pPr lvl="0"/>
            <a:r>
              <a:rPr kumimoji="1" lang="ja-JP" altLang="en-US" dirty="0"/>
              <a:t>障害者は約７８８万人</a:t>
            </a:r>
            <a:endParaRPr kumimoji="1" lang="en-US" altLang="ja-JP" dirty="0"/>
          </a:p>
          <a:p>
            <a:pPr lvl="0"/>
            <a:r>
              <a:rPr lang="ja-JP" altLang="en-US" dirty="0"/>
              <a:t>（子どもを除くと約７４０万人）</a:t>
            </a:r>
            <a:endParaRPr kumimoji="1" lang="ja-JP" altLang="en-US" dirty="0"/>
          </a:p>
          <a:p>
            <a:pPr lvl="0"/>
            <a:r>
              <a:rPr kumimoji="1" lang="ja-JP" altLang="en-US" dirty="0"/>
              <a:t>障害年金受給者は約２００万人</a:t>
            </a:r>
            <a:endParaRPr kumimoji="1" lang="en-US" altLang="ja-JP" dirty="0"/>
          </a:p>
          <a:p>
            <a:pPr lvl="0"/>
            <a:r>
              <a:rPr lang="ja-JP" altLang="en-US" dirty="0"/>
              <a:t>請求漏れは？</a:t>
            </a:r>
            <a:endParaRPr lang="en-US" altLang="ja-JP" dirty="0"/>
          </a:p>
          <a:p>
            <a:pPr marL="0" lvl="0" indent="0">
              <a:buNone/>
            </a:pPr>
            <a:r>
              <a:rPr lang="ja-JP" altLang="en-US" dirty="0"/>
              <a:t>      </a:t>
            </a:r>
            <a:r>
              <a:rPr kumimoji="1" lang="ja-JP" altLang="en-US" dirty="0"/>
              <a:t>身体障害　約２万人（</a:t>
            </a:r>
            <a:r>
              <a:rPr kumimoji="1" lang="en-US" altLang="ja-JP" dirty="0"/>
              <a:t>2011</a:t>
            </a:r>
            <a:r>
              <a:rPr kumimoji="1" lang="ja-JP" altLang="en-US" dirty="0"/>
              <a:t>～</a:t>
            </a:r>
            <a:r>
              <a:rPr kumimoji="1" lang="en-US" altLang="ja-JP" dirty="0"/>
              <a:t>12</a:t>
            </a:r>
            <a:r>
              <a:rPr kumimoji="1" lang="ja-JP" altLang="en-US" dirty="0"/>
              <a:t>年厚労省調査）</a:t>
            </a:r>
            <a:endParaRPr kumimoji="1" lang="en-US" altLang="ja-JP" dirty="0"/>
          </a:p>
          <a:p>
            <a:pPr marL="0" lvl="0" indent="0">
              <a:buNone/>
            </a:pPr>
            <a:r>
              <a:rPr lang="ja-JP" altLang="en-US" dirty="0"/>
              <a:t>      知的障害　療育手帳所持者で受け取っていない人　</a:t>
            </a:r>
            <a:r>
              <a:rPr lang="en-US" altLang="ja-JP" dirty="0"/>
              <a:t>10.2%</a:t>
            </a:r>
          </a:p>
          <a:p>
            <a:pPr marL="457200" lvl="1" indent="0">
              <a:lnSpc>
                <a:spcPct val="110000"/>
              </a:lnSpc>
              <a:buNone/>
            </a:pPr>
            <a:r>
              <a:rPr lang="ja-JP" altLang="en-US" dirty="0"/>
              <a:t>そのうち「制度や手続きを知らなかった」　</a:t>
            </a:r>
            <a:r>
              <a:rPr lang="en-US" altLang="ja-JP" dirty="0"/>
              <a:t>18.9%</a:t>
            </a:r>
          </a:p>
          <a:p>
            <a:pPr marL="457200" lvl="1" indent="0">
              <a:lnSpc>
                <a:spcPct val="110000"/>
              </a:lnSpc>
              <a:buNone/>
            </a:pPr>
            <a:r>
              <a:rPr lang="ja-JP" altLang="en-US" dirty="0"/>
              <a:t>「もらえないと思って」「手続きが難しいため」を加えると</a:t>
            </a:r>
            <a:r>
              <a:rPr lang="en-US" altLang="ja-JP" dirty="0"/>
              <a:t>53.9%</a:t>
            </a:r>
          </a:p>
          <a:p>
            <a:pPr marL="457200" lvl="1" indent="0">
              <a:lnSpc>
                <a:spcPct val="110000"/>
              </a:lnSpc>
              <a:buNone/>
            </a:pPr>
            <a:endParaRPr lang="en-US" altLang="ja-JP" dirty="0"/>
          </a:p>
          <a:p>
            <a:pPr marL="0" lvl="0" indent="0">
              <a:buNone/>
            </a:pPr>
            <a:r>
              <a:rPr lang="ja-JP" altLang="en-US" dirty="0"/>
              <a:t>     </a:t>
            </a:r>
            <a:endParaRPr lang="en-US" altLang="ja-JP"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2835521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「障害年金センター」への審査一元化①</a:t>
            </a:r>
          </a:p>
        </p:txBody>
      </p:sp>
      <p:sp>
        <p:nvSpPr>
          <p:cNvPr id="3" name="コンテンツ プレースホルダー 2"/>
          <p:cNvSpPr>
            <a:spLocks noGrp="1"/>
          </p:cNvSpPr>
          <p:nvPr>
            <p:ph idx="1"/>
          </p:nvPr>
        </p:nvSpPr>
        <p:spPr/>
        <p:txBody>
          <a:bodyPr>
            <a:normAutofit/>
          </a:bodyPr>
          <a:lstStyle/>
          <a:p>
            <a:r>
              <a:rPr lang="en-US" altLang="ja-JP" dirty="0"/>
              <a:t>2016</a:t>
            </a:r>
            <a:r>
              <a:rPr lang="ja-JP" altLang="en-US" dirty="0"/>
              <a:t>年</a:t>
            </a:r>
            <a:r>
              <a:rPr lang="en-US" altLang="ja-JP" dirty="0"/>
              <a:t>10</a:t>
            </a:r>
            <a:r>
              <a:rPr lang="ja-JP" altLang="en-US" dirty="0"/>
              <a:t>月、東京・新宿に新しく「障害年金センター」を設置</a:t>
            </a:r>
            <a:endParaRPr lang="en-US" altLang="ja-JP" dirty="0"/>
          </a:p>
          <a:p>
            <a:r>
              <a:rPr kumimoji="1" lang="ja-JP" altLang="en-US" dirty="0"/>
              <a:t>都道府県ごとの審査を順次、一元化</a:t>
            </a:r>
            <a:endParaRPr kumimoji="1" lang="en-US" altLang="ja-JP" dirty="0"/>
          </a:p>
          <a:p>
            <a:pPr marL="457200" lvl="1" indent="0">
              <a:buNone/>
            </a:pPr>
            <a:r>
              <a:rPr lang="en-US" altLang="ja-JP" dirty="0"/>
              <a:t>16</a:t>
            </a:r>
            <a:r>
              <a:rPr lang="ja-JP" altLang="en-US" dirty="0"/>
              <a:t>年</a:t>
            </a:r>
            <a:r>
              <a:rPr lang="en-US" altLang="ja-JP" dirty="0"/>
              <a:t>10</a:t>
            </a:r>
            <a:r>
              <a:rPr lang="ja-JP" altLang="en-US" dirty="0"/>
              <a:t>月　長野、東京、山梨、和歌山、山口</a:t>
            </a:r>
          </a:p>
          <a:p>
            <a:pPr marL="457200" lvl="1" indent="0">
              <a:buNone/>
            </a:pPr>
            <a:r>
              <a:rPr lang="en-US" altLang="ja-JP" dirty="0"/>
              <a:t>17</a:t>
            </a:r>
            <a:r>
              <a:rPr lang="ja-JP" altLang="en-US" dirty="0"/>
              <a:t>年</a:t>
            </a:r>
            <a:r>
              <a:rPr lang="en-US" altLang="ja-JP" dirty="0"/>
              <a:t>1</a:t>
            </a:r>
            <a:r>
              <a:rPr lang="ja-JP" altLang="en-US" dirty="0"/>
              <a:t>月　　福島、岐阜、三重、徳島、香川、愛媛、高知</a:t>
            </a:r>
          </a:p>
          <a:p>
            <a:pPr marL="457200" lvl="1" indent="0">
              <a:buNone/>
            </a:pPr>
            <a:r>
              <a:rPr lang="en-US" altLang="ja-JP" dirty="0"/>
              <a:t>17</a:t>
            </a:r>
            <a:r>
              <a:rPr lang="ja-JP" altLang="en-US" dirty="0"/>
              <a:t>年</a:t>
            </a:r>
            <a:r>
              <a:rPr lang="en-US" altLang="ja-JP" dirty="0"/>
              <a:t>4</a:t>
            </a:r>
            <a:r>
              <a:rPr lang="ja-JP" altLang="en-US" dirty="0"/>
              <a:t>月　　残りの道府県、完全一元化</a:t>
            </a:r>
          </a:p>
          <a:p>
            <a:r>
              <a:rPr lang="ja-JP" altLang="en-US" dirty="0"/>
              <a:t>認定医は首都圏で約</a:t>
            </a:r>
            <a:r>
              <a:rPr lang="en-US" altLang="ja-JP" dirty="0"/>
              <a:t>140</a:t>
            </a:r>
            <a:r>
              <a:rPr lang="ja-JP" altLang="en-US" dirty="0"/>
              <a:t>人を確保。</a:t>
            </a:r>
            <a:r>
              <a:rPr lang="ja-JP" altLang="en-US" dirty="0">
                <a:solidFill>
                  <a:prstClr val="black"/>
                </a:solidFill>
              </a:rPr>
              <a:t>従来は基礎・厚生で</a:t>
            </a:r>
            <a:r>
              <a:rPr lang="en-US" altLang="ja-JP" dirty="0">
                <a:solidFill>
                  <a:prstClr val="black"/>
                </a:solidFill>
              </a:rPr>
              <a:t>237</a:t>
            </a:r>
            <a:r>
              <a:rPr lang="ja-JP" altLang="en-US" dirty="0">
                <a:solidFill>
                  <a:prstClr val="black"/>
                </a:solidFill>
              </a:rPr>
              <a:t>人。目標には届いておらず、今後補充。厚生は従来の認定医がほとんどだが、</a:t>
            </a:r>
            <a:r>
              <a:rPr lang="ja-JP" altLang="en-US" dirty="0"/>
              <a:t>基礎は新しい認定医が半分以上</a:t>
            </a:r>
            <a:endParaRPr kumimoji="1" lang="en-US" altLang="ja-JP" dirty="0"/>
          </a:p>
          <a:p>
            <a:r>
              <a:rPr lang="ja-JP" altLang="en-US" dirty="0"/>
              <a:t>申請はこれまで通り、市区町村役場と年金事務所で受け付け</a:t>
            </a:r>
            <a:endParaRPr lang="en-US" altLang="ja-JP" dirty="0"/>
          </a:p>
          <a:p>
            <a:endParaRPr lang="en-US" altLang="ja-JP" dirty="0"/>
          </a:p>
          <a:p>
            <a:pPr marL="457200" lvl="1"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30</a:t>
            </a:fld>
            <a:endParaRPr lang="en-US" dirty="0"/>
          </a:p>
        </p:txBody>
      </p:sp>
    </p:spTree>
    <p:extLst>
      <p:ext uri="{BB962C8B-B14F-4D97-AF65-F5344CB8AC3E}">
        <p14:creationId xmlns:p14="http://schemas.microsoft.com/office/powerpoint/2010/main" val="3587274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「障害年金センター」への審査一元化②</a:t>
            </a:r>
          </a:p>
        </p:txBody>
      </p:sp>
      <p:sp>
        <p:nvSpPr>
          <p:cNvPr id="3" name="コンテンツ プレースホルダー 2"/>
          <p:cNvSpPr>
            <a:spLocks noGrp="1"/>
          </p:cNvSpPr>
          <p:nvPr>
            <p:ph idx="1"/>
          </p:nvPr>
        </p:nvSpPr>
        <p:spPr>
          <a:xfrm>
            <a:off x="845127" y="1322363"/>
            <a:ext cx="10515600" cy="5120639"/>
          </a:xfrm>
        </p:spPr>
        <p:txBody>
          <a:bodyPr>
            <a:normAutofit/>
          </a:bodyPr>
          <a:lstStyle/>
          <a:p>
            <a:endParaRPr lang="en-US" altLang="ja-JP" dirty="0"/>
          </a:p>
          <a:p>
            <a:r>
              <a:rPr kumimoji="1" lang="ja-JP" altLang="en-US" dirty="0"/>
              <a:t>障害部位、新規・更新で８グループに分かれる</a:t>
            </a:r>
            <a:endParaRPr kumimoji="1" lang="en-US" altLang="ja-JP" dirty="0"/>
          </a:p>
          <a:p>
            <a:r>
              <a:rPr kumimoji="1" lang="ja-JP" altLang="en-US" dirty="0"/>
              <a:t>基礎の更新審査は「サテライト認定」（北海道、名古屋、大阪、広島、福岡）も。地域は関係ない</a:t>
            </a:r>
            <a:endParaRPr kumimoji="1" lang="en-US" altLang="ja-JP" dirty="0"/>
          </a:p>
          <a:p>
            <a:r>
              <a:rPr lang="ja-JP" altLang="en-US" dirty="0"/>
              <a:t>等級変更は上げ下げ両方が起きている。ＧＬと認定医変更による平準化</a:t>
            </a:r>
            <a:endParaRPr lang="en-US" altLang="ja-JP" dirty="0"/>
          </a:p>
          <a:p>
            <a:r>
              <a:rPr lang="ja-JP" altLang="en-US" dirty="0"/>
              <a:t>「セカンド・オピニオン」の仕組みや複数の目によるチェックができたものの、認定医の個人差がまだ残る</a:t>
            </a:r>
            <a:endParaRPr lang="en-US" altLang="ja-JP" dirty="0"/>
          </a:p>
          <a:p>
            <a:r>
              <a:rPr lang="ja-JP" altLang="en-US" dirty="0"/>
              <a:t>基礎と厚生は一緒にされたが、審査の仕方や認定医はまだ異なり、厚年の認定医は厚年しか見ていない。制度間格差は残っている</a:t>
            </a:r>
            <a:endParaRPr lang="en-US" altLang="ja-JP" dirty="0"/>
          </a:p>
          <a:p>
            <a:r>
              <a:rPr lang="ja-JP" altLang="en-US" dirty="0"/>
              <a:t>今後、基礎が厚年に寄せられる可能性も</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marL="457200" lvl="1"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31</a:t>
            </a:fld>
            <a:endParaRPr lang="en-US" dirty="0"/>
          </a:p>
        </p:txBody>
      </p:sp>
    </p:spTree>
    <p:extLst>
      <p:ext uri="{BB962C8B-B14F-4D97-AF65-F5344CB8AC3E}">
        <p14:creationId xmlns:p14="http://schemas.microsoft.com/office/powerpoint/2010/main" val="235153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年金事務所などの態勢</a:t>
            </a:r>
            <a:endParaRPr kumimoji="1" lang="ja-JP" altLang="en-US" dirty="0"/>
          </a:p>
        </p:txBody>
      </p:sp>
      <p:sp>
        <p:nvSpPr>
          <p:cNvPr id="3" name="コンテンツ プレースホルダー 2"/>
          <p:cNvSpPr>
            <a:spLocks noGrp="1"/>
          </p:cNvSpPr>
          <p:nvPr>
            <p:ph idx="1"/>
          </p:nvPr>
        </p:nvSpPr>
        <p:spPr>
          <a:xfrm>
            <a:off x="845127" y="1837165"/>
            <a:ext cx="10515600" cy="4850969"/>
          </a:xfrm>
        </p:spPr>
        <p:txBody>
          <a:bodyPr>
            <a:normAutofit/>
          </a:bodyPr>
          <a:lstStyle/>
          <a:p>
            <a:pPr>
              <a:lnSpc>
                <a:spcPct val="150000"/>
              </a:lnSpc>
            </a:pPr>
            <a:r>
              <a:rPr lang="ja-JP" altLang="en-US" dirty="0"/>
              <a:t>窓口職員向けに「障害年金初期対応の手引き」</a:t>
            </a:r>
            <a:endParaRPr lang="en-US" altLang="ja-JP" dirty="0"/>
          </a:p>
          <a:p>
            <a:pPr>
              <a:lnSpc>
                <a:spcPct val="150000"/>
              </a:lnSpc>
            </a:pPr>
            <a:r>
              <a:rPr lang="ja-JP" altLang="en-US" dirty="0"/>
              <a:t>申請書類一式をまとめた「障害年金請求キット」</a:t>
            </a:r>
            <a:endParaRPr lang="en-US" altLang="ja-JP" dirty="0"/>
          </a:p>
          <a:p>
            <a:pPr>
              <a:lnSpc>
                <a:spcPct val="150000"/>
              </a:lnSpc>
            </a:pPr>
            <a:r>
              <a:rPr lang="ja-JP" altLang="en-US" dirty="0"/>
              <a:t>診断書を書く一般の医師向けにマニュアル</a:t>
            </a:r>
            <a:endParaRPr lang="en-US" altLang="ja-JP" dirty="0"/>
          </a:p>
          <a:p>
            <a:pPr>
              <a:lnSpc>
                <a:spcPct val="150000"/>
              </a:lnSpc>
            </a:pPr>
            <a:r>
              <a:rPr lang="ja-JP" altLang="en-US" dirty="0"/>
              <a:t>障害年金に詳しい相談員の配置</a:t>
            </a:r>
            <a:endParaRPr lang="en-US" altLang="ja-JP" dirty="0"/>
          </a:p>
          <a:p>
            <a:pPr>
              <a:lnSpc>
                <a:spcPct val="150000"/>
              </a:lnSpc>
            </a:pPr>
            <a:r>
              <a:rPr lang="ja-JP" altLang="en-US" dirty="0"/>
              <a:t>相談の予約制</a:t>
            </a:r>
            <a:endParaRPr lang="en-US" altLang="ja-JP" dirty="0"/>
          </a:p>
          <a:p>
            <a:pPr>
              <a:lnSpc>
                <a:spcPct val="150000"/>
              </a:lnSpc>
            </a:pPr>
            <a:r>
              <a:rPr lang="ja-JP" altLang="en-US" dirty="0"/>
              <a:t>市区町村の窓口職員の質確保は依然、課題</a:t>
            </a:r>
            <a:endParaRPr lang="en-US" altLang="ja-JP" dirty="0"/>
          </a:p>
          <a:p>
            <a:pPr marL="0" indent="0">
              <a:buNone/>
            </a:pPr>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32</a:t>
            </a:fld>
            <a:endParaRPr lang="en-US" dirty="0"/>
          </a:p>
        </p:txBody>
      </p:sp>
    </p:spTree>
    <p:extLst>
      <p:ext uri="{BB962C8B-B14F-4D97-AF65-F5344CB8AC3E}">
        <p14:creationId xmlns:p14="http://schemas.microsoft.com/office/powerpoint/2010/main" val="205959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残された</a:t>
            </a:r>
            <a:r>
              <a:rPr kumimoji="1" lang="ja-JP" altLang="en-US" dirty="0"/>
              <a:t>課題</a:t>
            </a:r>
          </a:p>
        </p:txBody>
      </p:sp>
      <p:sp>
        <p:nvSpPr>
          <p:cNvPr id="3" name="コンテンツ プレースホルダー 2"/>
          <p:cNvSpPr>
            <a:spLocks noGrp="1"/>
          </p:cNvSpPr>
          <p:nvPr>
            <p:ph idx="1"/>
          </p:nvPr>
        </p:nvSpPr>
        <p:spPr>
          <a:xfrm>
            <a:off x="845127" y="1480457"/>
            <a:ext cx="10515600" cy="4847771"/>
          </a:xfrm>
        </p:spPr>
        <p:txBody>
          <a:bodyPr>
            <a:normAutofit/>
          </a:bodyPr>
          <a:lstStyle/>
          <a:p>
            <a:pPr lvl="0">
              <a:lnSpc>
                <a:spcPct val="150000"/>
              </a:lnSpc>
            </a:pPr>
            <a:r>
              <a:rPr lang="ja-JP" altLang="en-US" dirty="0"/>
              <a:t>曖昧で厳しすぎる認定基準は手つかずのまま</a:t>
            </a:r>
            <a:endParaRPr lang="en-US" altLang="ja-JP" dirty="0"/>
          </a:p>
          <a:p>
            <a:pPr lvl="0">
              <a:lnSpc>
                <a:spcPct val="150000"/>
              </a:lnSpc>
            </a:pPr>
            <a:r>
              <a:rPr lang="ja-JP" altLang="en-US" dirty="0"/>
              <a:t>他の先進国に比べ受給者数、金額とも少ない</a:t>
            </a:r>
            <a:endParaRPr lang="en-US" altLang="ja-JP" dirty="0"/>
          </a:p>
          <a:p>
            <a:pPr lvl="0">
              <a:lnSpc>
                <a:spcPct val="150000"/>
              </a:lnSpc>
            </a:pPr>
            <a:r>
              <a:rPr lang="ja-JP" altLang="en-US" dirty="0"/>
              <a:t>「マクロ経済スライド」で目減りしていく支給水準。障害者は貯蓄や私的年金といった手段で支給目減りに備えるのは難しい</a:t>
            </a:r>
            <a:endParaRPr lang="en-US" altLang="ja-JP" dirty="0"/>
          </a:p>
          <a:p>
            <a:pPr lvl="0">
              <a:lnSpc>
                <a:spcPct val="150000"/>
              </a:lnSpc>
            </a:pPr>
            <a:r>
              <a:rPr lang="ja-JP" altLang="en-US" dirty="0"/>
              <a:t>運に左右される仕組み</a:t>
            </a:r>
            <a:endParaRPr lang="en-US" altLang="ja-JP" dirty="0"/>
          </a:p>
          <a:p>
            <a:pPr lvl="0">
              <a:lnSpc>
                <a:spcPct val="150000"/>
              </a:lnSpc>
            </a:pPr>
            <a:endParaRPr lang="en-US" altLang="ja-JP"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33</a:t>
            </a:fld>
            <a:endParaRPr lang="en-US" dirty="0"/>
          </a:p>
        </p:txBody>
      </p:sp>
    </p:spTree>
    <p:extLst>
      <p:ext uri="{BB962C8B-B14F-4D97-AF65-F5344CB8AC3E}">
        <p14:creationId xmlns:p14="http://schemas.microsoft.com/office/powerpoint/2010/main" val="3795849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残された</a:t>
            </a:r>
            <a:r>
              <a:rPr kumimoji="1" lang="ja-JP" altLang="en-US" dirty="0"/>
              <a:t>課題</a:t>
            </a:r>
          </a:p>
        </p:txBody>
      </p:sp>
      <p:sp>
        <p:nvSpPr>
          <p:cNvPr id="3" name="コンテンツ プレースホルダー 2"/>
          <p:cNvSpPr>
            <a:spLocks noGrp="1"/>
          </p:cNvSpPr>
          <p:nvPr>
            <p:ph idx="1"/>
          </p:nvPr>
        </p:nvSpPr>
        <p:spPr>
          <a:xfrm>
            <a:off x="845127" y="1480457"/>
            <a:ext cx="10515600" cy="4847771"/>
          </a:xfrm>
        </p:spPr>
        <p:txBody>
          <a:bodyPr>
            <a:normAutofit/>
          </a:bodyPr>
          <a:lstStyle/>
          <a:p>
            <a:pPr lvl="0">
              <a:lnSpc>
                <a:spcPct val="150000"/>
              </a:lnSpc>
            </a:pPr>
            <a:r>
              <a:rPr lang="ja-JP" altLang="en-US" dirty="0"/>
              <a:t>身体障害と精神・知的障害のダブルスタンダード</a:t>
            </a:r>
            <a:endParaRPr lang="en-US" altLang="ja-JP" dirty="0"/>
          </a:p>
          <a:p>
            <a:pPr lvl="0">
              <a:lnSpc>
                <a:spcPct val="150000"/>
              </a:lnSpc>
            </a:pPr>
            <a:r>
              <a:rPr lang="ja-JP" altLang="en-US" dirty="0"/>
              <a:t>生活実態を見ない書類のみによる審査</a:t>
            </a:r>
            <a:endParaRPr lang="en-US" altLang="ja-JP" dirty="0"/>
          </a:p>
          <a:p>
            <a:pPr lvl="0">
              <a:lnSpc>
                <a:spcPct val="150000"/>
              </a:lnSpc>
            </a:pPr>
            <a:r>
              <a:rPr lang="ja-JP" altLang="en-US" dirty="0"/>
              <a:t>基礎と厚生の格差問題</a:t>
            </a:r>
            <a:endParaRPr lang="en-US" altLang="ja-JP" dirty="0"/>
          </a:p>
          <a:p>
            <a:pPr lvl="0">
              <a:lnSpc>
                <a:spcPct val="150000"/>
              </a:lnSpc>
            </a:pPr>
            <a:r>
              <a:rPr lang="ja-JP" altLang="en-US" dirty="0"/>
              <a:t>基礎でも３級を設けるべきかどうか</a:t>
            </a:r>
            <a:endParaRPr lang="en-US" altLang="ja-JP" dirty="0"/>
          </a:p>
          <a:p>
            <a:pPr lvl="0">
              <a:lnSpc>
                <a:spcPct val="150000"/>
              </a:lnSpc>
            </a:pPr>
            <a:r>
              <a:rPr lang="ja-JP" altLang="en-US" dirty="0"/>
              <a:t>不合理な「差し引き認定」</a:t>
            </a:r>
            <a:endParaRPr lang="en-US" altLang="ja-JP" dirty="0"/>
          </a:p>
          <a:p>
            <a:pPr marL="0" lvl="0" indent="0">
              <a:lnSpc>
                <a:spcPct val="150000"/>
              </a:lnSpc>
              <a:buNone/>
            </a:pPr>
            <a:endParaRPr lang="en-US" altLang="ja-JP"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60401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できること</a:t>
            </a:r>
          </a:p>
        </p:txBody>
      </p:sp>
      <p:sp>
        <p:nvSpPr>
          <p:cNvPr id="3" name="コンテンツ プレースホルダー 2"/>
          <p:cNvSpPr>
            <a:spLocks noGrp="1"/>
          </p:cNvSpPr>
          <p:nvPr>
            <p:ph idx="1"/>
          </p:nvPr>
        </p:nvSpPr>
        <p:spPr>
          <a:xfrm>
            <a:off x="845127" y="1538514"/>
            <a:ext cx="10515600" cy="4862286"/>
          </a:xfrm>
        </p:spPr>
        <p:txBody>
          <a:bodyPr>
            <a:normAutofit/>
          </a:bodyPr>
          <a:lstStyle/>
          <a:p>
            <a:pPr lvl="0">
              <a:lnSpc>
                <a:spcPct val="100000"/>
              </a:lnSpc>
            </a:pPr>
            <a:r>
              <a:rPr lang="ja-JP" altLang="en-US" dirty="0"/>
              <a:t>「病歴・就労状況等申立書」には、生活の困難さや支援の状況を具体的に書くように</a:t>
            </a:r>
            <a:endParaRPr lang="en-US" altLang="ja-JP" dirty="0"/>
          </a:p>
          <a:p>
            <a:pPr lvl="0">
              <a:lnSpc>
                <a:spcPct val="150000"/>
              </a:lnSpc>
            </a:pPr>
            <a:r>
              <a:rPr lang="ja-JP" altLang="en-US" dirty="0"/>
              <a:t>「就労した」「就労が続いている」「１人</a:t>
            </a:r>
            <a:r>
              <a:rPr lang="ja-JP" altLang="en-US" sz="3200" dirty="0"/>
              <a:t>暮らし</a:t>
            </a:r>
            <a:r>
              <a:rPr lang="ja-JP" altLang="en-US" dirty="0"/>
              <a:t>になった」などの場合は、診断書や添付の文書で支援の状況が分かるように</a:t>
            </a:r>
            <a:endParaRPr lang="en-US" altLang="ja-JP" dirty="0"/>
          </a:p>
          <a:p>
            <a:pPr lvl="0">
              <a:lnSpc>
                <a:spcPct val="150000"/>
              </a:lnSpc>
            </a:pPr>
            <a:r>
              <a:rPr lang="ja-JP" altLang="en-US" dirty="0"/>
              <a:t>福祉職と社会保険労務士が連携を</a:t>
            </a:r>
            <a:endParaRPr lang="en-US" altLang="ja-JP" dirty="0"/>
          </a:p>
          <a:p>
            <a:pPr lvl="0">
              <a:lnSpc>
                <a:spcPct val="150000"/>
              </a:lnSpc>
            </a:pPr>
            <a:r>
              <a:rPr lang="ja-JP" altLang="en-US" dirty="0"/>
              <a:t>「認定調書」の開示請求や不服申し立ての活用を</a:t>
            </a:r>
            <a:endParaRPr lang="en-US" altLang="ja-JP" dirty="0"/>
          </a:p>
          <a:p>
            <a:pPr lvl="0">
              <a:lnSpc>
                <a:spcPct val="150000"/>
              </a:lnSpc>
            </a:pPr>
            <a:r>
              <a:rPr lang="ja-JP" altLang="en-US" dirty="0"/>
              <a:t>ガイドラインは</a:t>
            </a:r>
            <a:r>
              <a:rPr lang="en-US" altLang="ja-JP" dirty="0"/>
              <a:t>2019</a:t>
            </a:r>
            <a:r>
              <a:rPr lang="ja-JP" altLang="en-US" dirty="0"/>
              <a:t>年</a:t>
            </a:r>
            <a:r>
              <a:rPr lang="en-US" altLang="ja-JP" dirty="0"/>
              <a:t>9</a:t>
            </a:r>
            <a:r>
              <a:rPr lang="ja-JP" altLang="en-US" dirty="0"/>
              <a:t>月メドに見直し検討。注視を</a:t>
            </a:r>
            <a:endParaRPr lang="en-US" altLang="ja-JP" dirty="0"/>
          </a:p>
          <a:p>
            <a:pPr lvl="0">
              <a:lnSpc>
                <a:spcPct val="150000"/>
              </a:lnSpc>
            </a:pPr>
            <a:endParaRPr lang="en-US" altLang="ja-JP" dirty="0"/>
          </a:p>
          <a:p>
            <a:pPr lvl="0">
              <a:lnSpc>
                <a:spcPct val="150000"/>
              </a:lnSpc>
            </a:pP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35</a:t>
            </a:fld>
            <a:endParaRPr lang="en-US" dirty="0"/>
          </a:p>
        </p:txBody>
      </p:sp>
    </p:spTree>
    <p:extLst>
      <p:ext uri="{BB962C8B-B14F-4D97-AF65-F5344CB8AC3E}">
        <p14:creationId xmlns:p14="http://schemas.microsoft.com/office/powerpoint/2010/main" val="50762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２００９年、兵庫県での問題</a:t>
            </a:r>
          </a:p>
        </p:txBody>
      </p:sp>
      <p:pic>
        <p:nvPicPr>
          <p:cNvPr id="5" name="コンテンツ プレースホルダー 4" descr="画面の領域"/>
          <p:cNvPicPr>
            <a:picLocks noGrp="1" noChangeAspect="1"/>
          </p:cNvPicPr>
          <p:nvPr>
            <p:ph idx="1"/>
          </p:nvPr>
        </p:nvPicPr>
        <p:blipFill>
          <a:blip r:embed="rId3"/>
          <a:stretch>
            <a:fillRect/>
          </a:stretch>
        </p:blipFill>
        <p:spPr>
          <a:xfrm>
            <a:off x="2340244" y="1503335"/>
            <a:ext cx="6075336" cy="4977485"/>
          </a:xfrm>
        </p:spPr>
      </p:pic>
      <p:sp>
        <p:nvSpPr>
          <p:cNvPr id="3" name="スライド番号プレースホルダー 2"/>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164719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情報は非公開だった</a:t>
            </a:r>
          </a:p>
        </p:txBody>
      </p:sp>
      <p:sp>
        <p:nvSpPr>
          <p:cNvPr id="3" name="コンテンツ プレースホルダー 2"/>
          <p:cNvSpPr>
            <a:spLocks noGrp="1"/>
          </p:cNvSpPr>
          <p:nvPr>
            <p:ph idx="1"/>
          </p:nvPr>
        </p:nvSpPr>
        <p:spPr/>
        <p:txBody>
          <a:bodyPr/>
          <a:lstStyle/>
          <a:p>
            <a:pPr lvl="0"/>
            <a:r>
              <a:rPr kumimoji="1" lang="ja-JP" altLang="en-US" dirty="0"/>
              <a:t>申請が通らなかった人や支給停止・等級落ちの人はどれだけいるのか？</a:t>
            </a:r>
            <a:endParaRPr kumimoji="1" lang="en-US" altLang="ja-JP" dirty="0"/>
          </a:p>
          <a:p>
            <a:pPr lvl="0"/>
            <a:r>
              <a:rPr kumimoji="1" lang="ja-JP" altLang="en-US" dirty="0"/>
              <a:t>　→厚労省、年金機構「データない」</a:t>
            </a:r>
            <a:endParaRPr kumimoji="1" lang="en-US" altLang="ja-JP" dirty="0"/>
          </a:p>
          <a:p>
            <a:pPr lvl="0"/>
            <a:r>
              <a:rPr kumimoji="1" lang="ja-JP" altLang="en-US" dirty="0"/>
              <a:t>不親切な通知（今でも）</a:t>
            </a:r>
            <a:endParaRPr kumimoji="1" lang="en-US" altLang="ja-JP" dirty="0"/>
          </a:p>
          <a:p>
            <a:pPr lvl="0"/>
            <a:r>
              <a:rPr lang="ja-JP" altLang="en-US" dirty="0"/>
              <a:t>　「障害の状態が施行令別表に定める程度に該当していないため」</a:t>
            </a:r>
            <a:endParaRPr lang="en-US" altLang="ja-JP" dirty="0"/>
          </a:p>
          <a:p>
            <a:pPr lvl="0"/>
            <a:r>
              <a:rPr kumimoji="1" lang="ja-JP" altLang="en-US" dirty="0"/>
              <a:t>　</a:t>
            </a:r>
            <a:r>
              <a:rPr lang="ja-JP" altLang="en-US" dirty="0"/>
              <a:t>「障害の状態が、年金を受け取れる程度ではなくなったため」</a:t>
            </a:r>
            <a:endParaRPr lang="en-US" altLang="ja-JP" dirty="0"/>
          </a:p>
          <a:p>
            <a:pPr marL="0" lvl="0" indent="0">
              <a:lnSpc>
                <a:spcPct val="150000"/>
              </a:lnSpc>
              <a:buNone/>
            </a:pPr>
            <a:r>
              <a:rPr kumimoji="1" lang="ja-JP" altLang="en-US" dirty="0"/>
              <a:t>　　・・・判断の「結果」であって「理由」の説明になっていない</a:t>
            </a: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420264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kumimoji="1" lang="ja-JP" altLang="en-US" dirty="0"/>
              <a:t>従来の審査の流れ</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03381509"/>
              </p:ext>
            </p:extLst>
          </p:nvPr>
        </p:nvGraphicFramePr>
        <p:xfrm>
          <a:off x="1096963" y="1846264"/>
          <a:ext cx="10058400" cy="351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プレースホルダー 4"/>
          <p:cNvSpPr>
            <a:spLocks noGrp="1"/>
          </p:cNvSpPr>
          <p:nvPr>
            <p:ph type="body" idx="4294967295"/>
          </p:nvPr>
        </p:nvSpPr>
        <p:spPr>
          <a:xfrm>
            <a:off x="1073727" y="1846264"/>
            <a:ext cx="10058400" cy="4022725"/>
          </a:xfrm>
        </p:spPr>
        <p:txBody>
          <a:bodyPr/>
          <a:lstStyle/>
          <a:p>
            <a:pPr lvl="0"/>
            <a:r>
              <a:rPr kumimoji="1" lang="ja-JP" altLang="en-US" dirty="0"/>
              <a:t>障害基礎</a:t>
            </a:r>
            <a:endParaRPr kumimoji="1" lang="en-US" altLang="ja-JP" dirty="0"/>
          </a:p>
        </p:txBody>
      </p:sp>
      <p:sp>
        <p:nvSpPr>
          <p:cNvPr id="3" name="スライド番号プレースホルダー 2"/>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239128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従来の審査の流れ</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44788353"/>
              </p:ext>
            </p:extLst>
          </p:nvPr>
        </p:nvGraphicFramePr>
        <p:xfrm>
          <a:off x="1096963" y="1846264"/>
          <a:ext cx="10058400" cy="3485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プレースホルダー 4"/>
          <p:cNvSpPr>
            <a:spLocks noGrp="1"/>
          </p:cNvSpPr>
          <p:nvPr>
            <p:ph type="body" idx="4294967295"/>
          </p:nvPr>
        </p:nvSpPr>
        <p:spPr>
          <a:xfrm>
            <a:off x="1096963" y="1848230"/>
            <a:ext cx="10058400" cy="4022725"/>
          </a:xfrm>
        </p:spPr>
        <p:txBody>
          <a:bodyPr/>
          <a:lstStyle/>
          <a:p>
            <a:r>
              <a:rPr kumimoji="1" lang="ja-JP" altLang="en-US" dirty="0"/>
              <a:t>障害厚生</a:t>
            </a:r>
            <a:endParaRPr kumimoji="1" lang="en-US" altLang="ja-JP" dirty="0"/>
          </a:p>
          <a:p>
            <a:endParaRPr kumimoji="1" lang="ja-JP" altLang="en-US" dirty="0"/>
          </a:p>
        </p:txBody>
      </p:sp>
      <p:sp>
        <p:nvSpPr>
          <p:cNvPr id="3" name="スライド番号プレースホルダー 2"/>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225099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416220"/>
          </a:xfrm>
        </p:spPr>
        <p:txBody>
          <a:bodyPr/>
          <a:lstStyle/>
          <a:p>
            <a:r>
              <a:rPr kumimoji="1" lang="ja-JP" altLang="en-US" b="1" dirty="0"/>
              <a:t>不支給の割合、地域差６倍</a:t>
            </a:r>
          </a:p>
        </p:txBody>
      </p:sp>
      <p:sp>
        <p:nvSpPr>
          <p:cNvPr id="3" name="コンテンツ プレースホルダー 2"/>
          <p:cNvSpPr>
            <a:spLocks noGrp="1"/>
          </p:cNvSpPr>
          <p:nvPr>
            <p:ph sz="half" idx="1"/>
          </p:nvPr>
        </p:nvSpPr>
        <p:spPr>
          <a:xfrm>
            <a:off x="838199" y="1611823"/>
            <a:ext cx="6198032" cy="4596136"/>
          </a:xfrm>
        </p:spPr>
        <p:txBody>
          <a:bodyPr/>
          <a:lstStyle/>
          <a:p>
            <a:pPr marL="0" lvl="0" indent="0">
              <a:buNone/>
            </a:pPr>
            <a:r>
              <a:rPr kumimoji="1" lang="ja-JP" altLang="en-US" dirty="0"/>
              <a:t>（</a:t>
            </a:r>
            <a:r>
              <a:rPr kumimoji="1" lang="ja-JP" altLang="en-US" sz="2400" dirty="0"/>
              <a:t>障害基礎、全障害、</a:t>
            </a:r>
            <a:r>
              <a:rPr kumimoji="1" lang="en-US" altLang="ja-JP" sz="2400" dirty="0"/>
              <a:t>10</a:t>
            </a:r>
            <a:r>
              <a:rPr kumimoji="1" lang="ja-JP" altLang="en-US" sz="2400" dirty="0"/>
              <a:t>～</a:t>
            </a:r>
            <a:r>
              <a:rPr kumimoji="1" lang="en-US" altLang="ja-JP" sz="2400" dirty="0"/>
              <a:t>13</a:t>
            </a:r>
            <a:r>
              <a:rPr kumimoji="1" lang="ja-JP" altLang="en-US" sz="2400" dirty="0"/>
              <a:t>年度平均）</a:t>
            </a:r>
            <a:endParaRPr kumimoji="1" lang="en-US" altLang="ja-JP" sz="2400" dirty="0"/>
          </a:p>
        </p:txBody>
      </p:sp>
      <p:graphicFrame>
        <p:nvGraphicFramePr>
          <p:cNvPr id="8" name="コンテンツ プレースホルダー 7"/>
          <p:cNvGraphicFramePr>
            <a:graphicFrameLocks noGrp="1"/>
          </p:cNvGraphicFramePr>
          <p:nvPr>
            <p:ph sz="half" idx="2"/>
            <p:extLst>
              <p:ext uri="{D42A27DB-BD31-4B8C-83A1-F6EECF244321}">
                <p14:modId xmlns:p14="http://schemas.microsoft.com/office/powerpoint/2010/main" val="3563909278"/>
              </p:ext>
            </p:extLst>
          </p:nvPr>
        </p:nvGraphicFramePr>
        <p:xfrm>
          <a:off x="5960030" y="2312685"/>
          <a:ext cx="3602424" cy="3018731"/>
        </p:xfrm>
        <a:graphic>
          <a:graphicData uri="http://schemas.openxmlformats.org/drawingml/2006/table">
            <a:tbl>
              <a:tblPr firstRow="1" bandRow="1">
                <a:tableStyleId>{5C22544A-7EE6-4342-B048-85BDC9FD1C3A}</a:tableStyleId>
              </a:tblPr>
              <a:tblGrid>
                <a:gridCol w="1181961">
                  <a:extLst>
                    <a:ext uri="{9D8B030D-6E8A-4147-A177-3AD203B41FA5}">
                      <a16:colId xmlns:a16="http://schemas.microsoft.com/office/drawing/2014/main" val="2373877130"/>
                    </a:ext>
                  </a:extLst>
                </a:gridCol>
                <a:gridCol w="1492481">
                  <a:extLst>
                    <a:ext uri="{9D8B030D-6E8A-4147-A177-3AD203B41FA5}">
                      <a16:colId xmlns:a16="http://schemas.microsoft.com/office/drawing/2014/main" val="3728101810"/>
                    </a:ext>
                  </a:extLst>
                </a:gridCol>
                <a:gridCol w="927982">
                  <a:extLst>
                    <a:ext uri="{9D8B030D-6E8A-4147-A177-3AD203B41FA5}">
                      <a16:colId xmlns:a16="http://schemas.microsoft.com/office/drawing/2014/main" val="2041274418"/>
                    </a:ext>
                  </a:extLst>
                </a:gridCol>
              </a:tblGrid>
              <a:tr h="384640">
                <a:tc>
                  <a:txBody>
                    <a:bodyPr/>
                    <a:lstStyle/>
                    <a:p>
                      <a:endParaRPr kumimoji="1" lang="ja-JP" altLang="en-US" dirty="0"/>
                    </a:p>
                  </a:txBody>
                  <a:tcPr/>
                </a:tc>
                <a:tc>
                  <a:txBody>
                    <a:bodyPr/>
                    <a:lstStyle/>
                    <a:p>
                      <a:pPr algn="ctr"/>
                      <a:r>
                        <a:rPr kumimoji="1" lang="ja-JP" altLang="en-US" dirty="0"/>
                        <a:t>都道府県</a:t>
                      </a:r>
                    </a:p>
                  </a:txBody>
                  <a:tcPr/>
                </a:tc>
                <a:tc>
                  <a:txBody>
                    <a:bodyPr/>
                    <a:lstStyle/>
                    <a:p>
                      <a:pPr algn="ctr"/>
                      <a:r>
                        <a:rPr kumimoji="1" lang="ja-JP" altLang="en-US" dirty="0"/>
                        <a:t>％</a:t>
                      </a:r>
                    </a:p>
                  </a:txBody>
                  <a:tcPr/>
                </a:tc>
                <a:extLst>
                  <a:ext uri="{0D108BD9-81ED-4DB2-BD59-A6C34878D82A}">
                    <a16:rowId xmlns:a16="http://schemas.microsoft.com/office/drawing/2014/main" val="2158972904"/>
                  </a:ext>
                </a:extLst>
              </a:tr>
              <a:tr h="418262">
                <a:tc>
                  <a:txBody>
                    <a:bodyPr/>
                    <a:lstStyle/>
                    <a:p>
                      <a:r>
                        <a:rPr kumimoji="1" lang="ja-JP" altLang="en-US" dirty="0"/>
                        <a:t>４３</a:t>
                      </a:r>
                    </a:p>
                  </a:txBody>
                  <a:tcPr/>
                </a:tc>
                <a:tc>
                  <a:txBody>
                    <a:bodyPr/>
                    <a:lstStyle/>
                    <a:p>
                      <a:pPr algn="ctr"/>
                      <a:r>
                        <a:rPr kumimoji="1" lang="ja-JP" altLang="en-US" dirty="0"/>
                        <a:t>島根</a:t>
                      </a:r>
                    </a:p>
                  </a:txBody>
                  <a:tcPr/>
                </a:tc>
                <a:tc>
                  <a:txBody>
                    <a:bodyPr/>
                    <a:lstStyle/>
                    <a:p>
                      <a:pPr algn="ctr"/>
                      <a:r>
                        <a:rPr kumimoji="1" lang="en-US" altLang="ja-JP" dirty="0"/>
                        <a:t>6.3</a:t>
                      </a:r>
                      <a:endParaRPr kumimoji="1" lang="ja-JP" altLang="en-US" dirty="0"/>
                    </a:p>
                  </a:txBody>
                  <a:tcPr/>
                </a:tc>
                <a:extLst>
                  <a:ext uri="{0D108BD9-81ED-4DB2-BD59-A6C34878D82A}">
                    <a16:rowId xmlns:a16="http://schemas.microsoft.com/office/drawing/2014/main" val="4122309589"/>
                  </a:ext>
                </a:extLst>
              </a:tr>
              <a:tr h="418262">
                <a:tc>
                  <a:txBody>
                    <a:bodyPr/>
                    <a:lstStyle/>
                    <a:p>
                      <a:r>
                        <a:rPr kumimoji="1" lang="ja-JP" altLang="en-US" dirty="0"/>
                        <a:t>４６</a:t>
                      </a:r>
                    </a:p>
                  </a:txBody>
                  <a:tcPr/>
                </a:tc>
                <a:tc>
                  <a:txBody>
                    <a:bodyPr/>
                    <a:lstStyle/>
                    <a:p>
                      <a:pPr algn="ctr"/>
                      <a:r>
                        <a:rPr kumimoji="1" lang="ja-JP" altLang="en-US" dirty="0"/>
                        <a:t>宮城</a:t>
                      </a:r>
                    </a:p>
                  </a:txBody>
                  <a:tcPr/>
                </a:tc>
                <a:tc>
                  <a:txBody>
                    <a:bodyPr/>
                    <a:lstStyle/>
                    <a:p>
                      <a:pPr algn="ctr"/>
                      <a:r>
                        <a:rPr kumimoji="1" lang="en-US" altLang="ja-JP" dirty="0"/>
                        <a:t>5.7</a:t>
                      </a:r>
                      <a:endParaRPr kumimoji="1" lang="ja-JP" altLang="en-US" dirty="0"/>
                    </a:p>
                  </a:txBody>
                  <a:tcPr/>
                </a:tc>
                <a:extLst>
                  <a:ext uri="{0D108BD9-81ED-4DB2-BD59-A6C34878D82A}">
                    <a16:rowId xmlns:a16="http://schemas.microsoft.com/office/drawing/2014/main" val="1483288519"/>
                  </a:ext>
                </a:extLst>
              </a:tr>
              <a:tr h="418262">
                <a:tc>
                  <a:txBody>
                    <a:bodyPr/>
                    <a:lstStyle/>
                    <a:p>
                      <a:r>
                        <a:rPr kumimoji="1" lang="ja-JP" altLang="en-US" dirty="0"/>
                        <a:t>４６</a:t>
                      </a:r>
                    </a:p>
                  </a:txBody>
                  <a:tcPr/>
                </a:tc>
                <a:tc>
                  <a:txBody>
                    <a:bodyPr/>
                    <a:lstStyle/>
                    <a:p>
                      <a:pPr algn="ctr"/>
                      <a:r>
                        <a:rPr kumimoji="1" lang="ja-JP" altLang="en-US" dirty="0"/>
                        <a:t>新潟</a:t>
                      </a:r>
                    </a:p>
                  </a:txBody>
                  <a:tcPr/>
                </a:tc>
                <a:tc>
                  <a:txBody>
                    <a:bodyPr/>
                    <a:lstStyle/>
                    <a:p>
                      <a:pPr algn="ctr"/>
                      <a:r>
                        <a:rPr kumimoji="1" lang="en-US" altLang="ja-JP" dirty="0"/>
                        <a:t>5.7</a:t>
                      </a:r>
                      <a:endParaRPr kumimoji="1" lang="ja-JP" altLang="en-US" dirty="0"/>
                    </a:p>
                  </a:txBody>
                  <a:tcPr/>
                </a:tc>
                <a:extLst>
                  <a:ext uri="{0D108BD9-81ED-4DB2-BD59-A6C34878D82A}">
                    <a16:rowId xmlns:a16="http://schemas.microsoft.com/office/drawing/2014/main" val="1225831729"/>
                  </a:ext>
                </a:extLst>
              </a:tr>
              <a:tr h="418262">
                <a:tc>
                  <a:txBody>
                    <a:bodyPr/>
                    <a:lstStyle/>
                    <a:p>
                      <a:r>
                        <a:rPr kumimoji="1" lang="ja-JP" altLang="en-US" dirty="0"/>
                        <a:t>４６</a:t>
                      </a:r>
                    </a:p>
                  </a:txBody>
                  <a:tcPr/>
                </a:tc>
                <a:tc>
                  <a:txBody>
                    <a:bodyPr/>
                    <a:lstStyle/>
                    <a:p>
                      <a:pPr algn="ctr"/>
                      <a:r>
                        <a:rPr kumimoji="1" lang="ja-JP" altLang="en-US" dirty="0"/>
                        <a:t>長野</a:t>
                      </a:r>
                    </a:p>
                  </a:txBody>
                  <a:tcPr/>
                </a:tc>
                <a:tc>
                  <a:txBody>
                    <a:bodyPr/>
                    <a:lstStyle/>
                    <a:p>
                      <a:pPr algn="ctr"/>
                      <a:r>
                        <a:rPr kumimoji="1" lang="en-US" altLang="ja-JP" dirty="0"/>
                        <a:t>5.7</a:t>
                      </a:r>
                      <a:endParaRPr kumimoji="1" lang="ja-JP" altLang="en-US" dirty="0"/>
                    </a:p>
                  </a:txBody>
                  <a:tcPr/>
                </a:tc>
                <a:extLst>
                  <a:ext uri="{0D108BD9-81ED-4DB2-BD59-A6C34878D82A}">
                    <a16:rowId xmlns:a16="http://schemas.microsoft.com/office/drawing/2014/main" val="1894121579"/>
                  </a:ext>
                </a:extLst>
              </a:tr>
              <a:tr h="418262">
                <a:tc>
                  <a:txBody>
                    <a:bodyPr/>
                    <a:lstStyle/>
                    <a:p>
                      <a:r>
                        <a:rPr kumimoji="1" lang="ja-JP" altLang="en-US" dirty="0"/>
                        <a:t>４７</a:t>
                      </a:r>
                    </a:p>
                  </a:txBody>
                  <a:tcPr/>
                </a:tc>
                <a:tc>
                  <a:txBody>
                    <a:bodyPr/>
                    <a:lstStyle/>
                    <a:p>
                      <a:pPr algn="ctr"/>
                      <a:r>
                        <a:rPr kumimoji="1" lang="ja-JP" altLang="en-US" dirty="0"/>
                        <a:t>栃木</a:t>
                      </a:r>
                    </a:p>
                  </a:txBody>
                  <a:tcPr/>
                </a:tc>
                <a:tc>
                  <a:txBody>
                    <a:bodyPr/>
                    <a:lstStyle/>
                    <a:p>
                      <a:pPr algn="ctr"/>
                      <a:r>
                        <a:rPr kumimoji="1" lang="en-US" altLang="ja-JP" dirty="0"/>
                        <a:t>4.0</a:t>
                      </a:r>
                      <a:endParaRPr kumimoji="1" lang="ja-JP" altLang="en-US" dirty="0"/>
                    </a:p>
                  </a:txBody>
                  <a:tcPr/>
                </a:tc>
                <a:extLst>
                  <a:ext uri="{0D108BD9-81ED-4DB2-BD59-A6C34878D82A}">
                    <a16:rowId xmlns:a16="http://schemas.microsoft.com/office/drawing/2014/main" val="1280631284"/>
                  </a:ext>
                </a:extLst>
              </a:tr>
              <a:tr h="542781">
                <a:tc>
                  <a:txBody>
                    <a:bodyPr/>
                    <a:lstStyle/>
                    <a:p>
                      <a:r>
                        <a:rPr kumimoji="1" lang="ja-JP" altLang="en-US" dirty="0"/>
                        <a:t>全国平均</a:t>
                      </a:r>
                    </a:p>
                  </a:txBody>
                  <a:tcPr/>
                </a:tc>
                <a:tc>
                  <a:txBody>
                    <a:bodyPr/>
                    <a:lstStyle/>
                    <a:p>
                      <a:pPr algn="ctr"/>
                      <a:endParaRPr kumimoji="1" lang="ja-JP" altLang="en-US" dirty="0"/>
                    </a:p>
                  </a:txBody>
                  <a:tcPr/>
                </a:tc>
                <a:tc>
                  <a:txBody>
                    <a:bodyPr/>
                    <a:lstStyle/>
                    <a:p>
                      <a:pPr algn="ctr"/>
                      <a:r>
                        <a:rPr kumimoji="1" lang="en-US" altLang="ja-JP" dirty="0"/>
                        <a:t>12.9</a:t>
                      </a:r>
                      <a:endParaRPr kumimoji="1" lang="ja-JP" altLang="en-US" dirty="0"/>
                    </a:p>
                  </a:txBody>
                  <a:tcPr/>
                </a:tc>
                <a:extLst>
                  <a:ext uri="{0D108BD9-81ED-4DB2-BD59-A6C34878D82A}">
                    <a16:rowId xmlns:a16="http://schemas.microsoft.com/office/drawing/2014/main" val="376494234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165986113"/>
              </p:ext>
            </p:extLst>
          </p:nvPr>
        </p:nvGraphicFramePr>
        <p:xfrm>
          <a:off x="1348353" y="2312684"/>
          <a:ext cx="3394128" cy="2610956"/>
        </p:xfrm>
        <a:graphic>
          <a:graphicData uri="http://schemas.openxmlformats.org/drawingml/2006/table">
            <a:tbl>
              <a:tblPr firstRow="1" bandRow="1">
                <a:tableStyleId>{5C22544A-7EE6-4342-B048-85BDC9FD1C3A}</a:tableStyleId>
              </a:tblPr>
              <a:tblGrid>
                <a:gridCol w="872876">
                  <a:extLst>
                    <a:ext uri="{9D8B030D-6E8A-4147-A177-3AD203B41FA5}">
                      <a16:colId xmlns:a16="http://schemas.microsoft.com/office/drawing/2014/main" val="2703812697"/>
                    </a:ext>
                  </a:extLst>
                </a:gridCol>
                <a:gridCol w="1425812">
                  <a:extLst>
                    <a:ext uri="{9D8B030D-6E8A-4147-A177-3AD203B41FA5}">
                      <a16:colId xmlns:a16="http://schemas.microsoft.com/office/drawing/2014/main" val="230355236"/>
                    </a:ext>
                  </a:extLst>
                </a:gridCol>
                <a:gridCol w="1095440">
                  <a:extLst>
                    <a:ext uri="{9D8B030D-6E8A-4147-A177-3AD203B41FA5}">
                      <a16:colId xmlns:a16="http://schemas.microsoft.com/office/drawing/2014/main" val="2604916655"/>
                    </a:ext>
                  </a:extLst>
                </a:gridCol>
              </a:tblGrid>
              <a:tr h="378446">
                <a:tc>
                  <a:txBody>
                    <a:bodyPr/>
                    <a:lstStyle/>
                    <a:p>
                      <a:pPr algn="ctr"/>
                      <a:endParaRPr kumimoji="1" lang="ja-JP" altLang="en-US" dirty="0"/>
                    </a:p>
                  </a:txBody>
                  <a:tcPr/>
                </a:tc>
                <a:tc>
                  <a:txBody>
                    <a:bodyPr/>
                    <a:lstStyle/>
                    <a:p>
                      <a:pPr algn="ctr"/>
                      <a:r>
                        <a:rPr kumimoji="1" lang="ja-JP" altLang="en-US" dirty="0"/>
                        <a:t>都道府県</a:t>
                      </a:r>
                    </a:p>
                  </a:txBody>
                  <a:tcPr/>
                </a:tc>
                <a:tc>
                  <a:txBody>
                    <a:bodyPr/>
                    <a:lstStyle/>
                    <a:p>
                      <a:pPr algn="ctr"/>
                      <a:r>
                        <a:rPr kumimoji="1" lang="ja-JP" altLang="en-US" dirty="0"/>
                        <a:t>％</a:t>
                      </a:r>
                    </a:p>
                  </a:txBody>
                  <a:tcPr/>
                </a:tc>
                <a:extLst>
                  <a:ext uri="{0D108BD9-81ED-4DB2-BD59-A6C34878D82A}">
                    <a16:rowId xmlns:a16="http://schemas.microsoft.com/office/drawing/2014/main" val="2617949073"/>
                  </a:ext>
                </a:extLst>
              </a:tr>
              <a:tr h="372085">
                <a:tc>
                  <a:txBody>
                    <a:bodyPr/>
                    <a:lstStyle/>
                    <a:p>
                      <a:pPr algn="ctr"/>
                      <a:r>
                        <a:rPr kumimoji="1" lang="ja-JP" altLang="en-US" dirty="0"/>
                        <a:t>１</a:t>
                      </a:r>
                    </a:p>
                  </a:txBody>
                  <a:tcPr/>
                </a:tc>
                <a:tc>
                  <a:txBody>
                    <a:bodyPr/>
                    <a:lstStyle/>
                    <a:p>
                      <a:pPr algn="ctr"/>
                      <a:r>
                        <a:rPr kumimoji="1" lang="ja-JP" altLang="en-US" dirty="0"/>
                        <a:t>大分</a:t>
                      </a:r>
                    </a:p>
                  </a:txBody>
                  <a:tcPr/>
                </a:tc>
                <a:tc>
                  <a:txBody>
                    <a:bodyPr/>
                    <a:lstStyle/>
                    <a:p>
                      <a:pPr algn="ctr"/>
                      <a:r>
                        <a:rPr kumimoji="1" lang="en-US" altLang="ja-JP" dirty="0"/>
                        <a:t>24.6</a:t>
                      </a:r>
                    </a:p>
                  </a:txBody>
                  <a:tcPr/>
                </a:tc>
                <a:extLst>
                  <a:ext uri="{0D108BD9-81ED-4DB2-BD59-A6C34878D82A}">
                    <a16:rowId xmlns:a16="http://schemas.microsoft.com/office/drawing/2014/main" val="2702726166"/>
                  </a:ext>
                </a:extLst>
              </a:tr>
              <a:tr h="372085">
                <a:tc>
                  <a:txBody>
                    <a:bodyPr/>
                    <a:lstStyle/>
                    <a:p>
                      <a:pPr algn="ctr"/>
                      <a:r>
                        <a:rPr kumimoji="1" lang="ja-JP" altLang="en-US" dirty="0"/>
                        <a:t>２</a:t>
                      </a:r>
                    </a:p>
                  </a:txBody>
                  <a:tcPr/>
                </a:tc>
                <a:tc>
                  <a:txBody>
                    <a:bodyPr/>
                    <a:lstStyle/>
                    <a:p>
                      <a:pPr algn="ctr"/>
                      <a:r>
                        <a:rPr kumimoji="1" lang="ja-JP" altLang="en-US" dirty="0"/>
                        <a:t>佐賀</a:t>
                      </a:r>
                    </a:p>
                  </a:txBody>
                  <a:tcPr/>
                </a:tc>
                <a:tc>
                  <a:txBody>
                    <a:bodyPr/>
                    <a:lstStyle/>
                    <a:p>
                      <a:pPr algn="ctr"/>
                      <a:r>
                        <a:rPr kumimoji="1" lang="en-US" altLang="ja-JP" dirty="0"/>
                        <a:t>22.9</a:t>
                      </a:r>
                    </a:p>
                  </a:txBody>
                  <a:tcPr/>
                </a:tc>
                <a:extLst>
                  <a:ext uri="{0D108BD9-81ED-4DB2-BD59-A6C34878D82A}">
                    <a16:rowId xmlns:a16="http://schemas.microsoft.com/office/drawing/2014/main" val="1180342791"/>
                  </a:ext>
                </a:extLst>
              </a:tr>
              <a:tr h="372085">
                <a:tc>
                  <a:txBody>
                    <a:bodyPr/>
                    <a:lstStyle/>
                    <a:p>
                      <a:pPr algn="ctr"/>
                      <a:r>
                        <a:rPr kumimoji="1" lang="ja-JP" altLang="en-US" dirty="0"/>
                        <a:t>３</a:t>
                      </a:r>
                    </a:p>
                  </a:txBody>
                  <a:tcPr/>
                </a:tc>
                <a:tc>
                  <a:txBody>
                    <a:bodyPr/>
                    <a:lstStyle/>
                    <a:p>
                      <a:pPr algn="ctr"/>
                      <a:r>
                        <a:rPr kumimoji="1" lang="ja-JP" altLang="en-US" dirty="0"/>
                        <a:t>兵庫</a:t>
                      </a:r>
                    </a:p>
                  </a:txBody>
                  <a:tcPr/>
                </a:tc>
                <a:tc>
                  <a:txBody>
                    <a:bodyPr/>
                    <a:lstStyle/>
                    <a:p>
                      <a:pPr algn="ctr"/>
                      <a:r>
                        <a:rPr kumimoji="1" lang="en-US" altLang="ja-JP" dirty="0"/>
                        <a:t>22.3</a:t>
                      </a:r>
                      <a:endParaRPr kumimoji="1" lang="ja-JP" altLang="en-US" dirty="0"/>
                    </a:p>
                  </a:txBody>
                  <a:tcPr/>
                </a:tc>
                <a:extLst>
                  <a:ext uri="{0D108BD9-81ED-4DB2-BD59-A6C34878D82A}">
                    <a16:rowId xmlns:a16="http://schemas.microsoft.com/office/drawing/2014/main" val="2767094321"/>
                  </a:ext>
                </a:extLst>
              </a:tr>
              <a:tr h="372085">
                <a:tc>
                  <a:txBody>
                    <a:bodyPr/>
                    <a:lstStyle/>
                    <a:p>
                      <a:pPr algn="ctr"/>
                      <a:r>
                        <a:rPr kumimoji="1" lang="ja-JP" altLang="en-US" dirty="0"/>
                        <a:t>４</a:t>
                      </a:r>
                    </a:p>
                  </a:txBody>
                  <a:tcPr/>
                </a:tc>
                <a:tc>
                  <a:txBody>
                    <a:bodyPr/>
                    <a:lstStyle/>
                    <a:p>
                      <a:pPr algn="ctr"/>
                      <a:r>
                        <a:rPr kumimoji="1" lang="ja-JP" altLang="en-US" dirty="0"/>
                        <a:t>茨城</a:t>
                      </a:r>
                    </a:p>
                  </a:txBody>
                  <a:tcPr/>
                </a:tc>
                <a:tc>
                  <a:txBody>
                    <a:bodyPr/>
                    <a:lstStyle/>
                    <a:p>
                      <a:pPr algn="ctr"/>
                      <a:r>
                        <a:rPr kumimoji="1" lang="en-US" altLang="ja-JP" dirty="0"/>
                        <a:t>21.8</a:t>
                      </a:r>
                    </a:p>
                  </a:txBody>
                  <a:tcPr/>
                </a:tc>
                <a:extLst>
                  <a:ext uri="{0D108BD9-81ED-4DB2-BD59-A6C34878D82A}">
                    <a16:rowId xmlns:a16="http://schemas.microsoft.com/office/drawing/2014/main" val="348889605"/>
                  </a:ext>
                </a:extLst>
              </a:tr>
              <a:tr h="372085">
                <a:tc>
                  <a:txBody>
                    <a:bodyPr/>
                    <a:lstStyle/>
                    <a:p>
                      <a:pPr algn="ctr"/>
                      <a:r>
                        <a:rPr kumimoji="1" lang="ja-JP" altLang="en-US" dirty="0"/>
                        <a:t>５</a:t>
                      </a:r>
                    </a:p>
                  </a:txBody>
                  <a:tcPr/>
                </a:tc>
                <a:tc>
                  <a:txBody>
                    <a:bodyPr/>
                    <a:lstStyle/>
                    <a:p>
                      <a:pPr algn="ctr"/>
                      <a:r>
                        <a:rPr kumimoji="1" lang="ja-JP" altLang="en-US" dirty="0"/>
                        <a:t>山口</a:t>
                      </a:r>
                    </a:p>
                  </a:txBody>
                  <a:tcPr/>
                </a:tc>
                <a:tc>
                  <a:txBody>
                    <a:bodyPr/>
                    <a:lstStyle/>
                    <a:p>
                      <a:pPr algn="ctr"/>
                      <a:r>
                        <a:rPr kumimoji="1" lang="en-US" altLang="ja-JP" dirty="0"/>
                        <a:t>21.5</a:t>
                      </a:r>
                    </a:p>
                  </a:txBody>
                  <a:tcPr/>
                </a:tc>
                <a:extLst>
                  <a:ext uri="{0D108BD9-81ED-4DB2-BD59-A6C34878D82A}">
                    <a16:rowId xmlns:a16="http://schemas.microsoft.com/office/drawing/2014/main" val="1414733960"/>
                  </a:ext>
                </a:extLst>
              </a:tr>
              <a:tr h="372085">
                <a:tc>
                  <a:txBody>
                    <a:bodyPr/>
                    <a:lstStyle/>
                    <a:p>
                      <a:pPr algn="ctr"/>
                      <a:r>
                        <a:rPr kumimoji="1" lang="ja-JP" altLang="en-US" dirty="0"/>
                        <a:t>６</a:t>
                      </a:r>
                    </a:p>
                  </a:txBody>
                  <a:tcPr/>
                </a:tc>
                <a:tc>
                  <a:txBody>
                    <a:bodyPr/>
                    <a:lstStyle/>
                    <a:p>
                      <a:pPr algn="ctr"/>
                      <a:r>
                        <a:rPr kumimoji="1" lang="ja-JP" altLang="en-US" dirty="0"/>
                        <a:t>広島</a:t>
                      </a:r>
                    </a:p>
                  </a:txBody>
                  <a:tcPr/>
                </a:tc>
                <a:tc>
                  <a:txBody>
                    <a:bodyPr/>
                    <a:lstStyle/>
                    <a:p>
                      <a:pPr algn="ctr"/>
                      <a:r>
                        <a:rPr kumimoji="1" lang="en-US" altLang="ja-JP" dirty="0"/>
                        <a:t>20.7</a:t>
                      </a:r>
                    </a:p>
                  </a:txBody>
                  <a:tcPr/>
                </a:tc>
                <a:extLst>
                  <a:ext uri="{0D108BD9-81ED-4DB2-BD59-A6C34878D82A}">
                    <a16:rowId xmlns:a16="http://schemas.microsoft.com/office/drawing/2014/main" val="974684882"/>
                  </a:ext>
                </a:extLst>
              </a:tr>
            </a:tbl>
          </a:graphicData>
        </a:graphic>
      </p:graphicFrame>
      <p:sp>
        <p:nvSpPr>
          <p:cNvPr id="4" name="スライド番号プレースホルダー 3"/>
          <p:cNvSpPr>
            <a:spLocks noGrp="1"/>
          </p:cNvSpPr>
          <p:nvPr>
            <p:ph type="sldNum" sz="quarter" idx="12"/>
          </p:nvPr>
        </p:nvSpPr>
        <p:spPr/>
        <p:txBody>
          <a:bodyPr/>
          <a:lstStyle/>
          <a:p>
            <a:fld id="{DD0DC410-BD9B-487D-8630-C45EF04004DA}" type="slidenum">
              <a:rPr kumimoji="1" lang="ja-JP" altLang="en-US" smtClean="0"/>
              <a:t>8</a:t>
            </a:fld>
            <a:endParaRPr kumimoji="1" lang="ja-JP" altLang="en-US"/>
          </a:p>
        </p:txBody>
      </p:sp>
    </p:spTree>
    <p:extLst>
      <p:ext uri="{BB962C8B-B14F-4D97-AF65-F5344CB8AC3E}">
        <p14:creationId xmlns:p14="http://schemas.microsoft.com/office/powerpoint/2010/main" val="404265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障害種別ごとに見た</a:t>
            </a:r>
            <a:r>
              <a:rPr kumimoji="1" lang="ja-JP" altLang="en-US" dirty="0"/>
              <a:t>不支給割合</a:t>
            </a:r>
          </a:p>
        </p:txBody>
      </p:sp>
      <p:sp>
        <p:nvSpPr>
          <p:cNvPr id="3" name="コンテンツ プレースホルダー 2"/>
          <p:cNvSpPr>
            <a:spLocks noGrp="1"/>
          </p:cNvSpPr>
          <p:nvPr>
            <p:ph idx="1"/>
          </p:nvPr>
        </p:nvSpPr>
        <p:spPr>
          <a:xfrm>
            <a:off x="845127" y="1472340"/>
            <a:ext cx="10515600" cy="4707798"/>
          </a:xfrm>
          <a:ln>
            <a:noFill/>
          </a:ln>
        </p:spPr>
        <p:txBody>
          <a:bodyPr>
            <a:normAutofit/>
          </a:bodyPr>
          <a:lstStyle/>
          <a:p>
            <a:pPr marL="0" lvl="0" indent="0">
              <a:buNone/>
            </a:pPr>
            <a:r>
              <a:rPr kumimoji="1" lang="ja-JP" altLang="en-US" sz="2400" dirty="0"/>
              <a:t>　　　　　　　　　　　　　　　　　　　　　（障害基礎、２０１２年度）</a:t>
            </a:r>
            <a:endParaRPr kumimoji="1" lang="en-US" altLang="ja-JP" sz="2400" dirty="0"/>
          </a:p>
          <a:p>
            <a:pPr marL="0" lvl="0" indent="0">
              <a:lnSpc>
                <a:spcPct val="150000"/>
              </a:lnSpc>
              <a:buNone/>
            </a:pPr>
            <a:r>
              <a:rPr lang="ja-JP" altLang="en-US" u="sng" dirty="0"/>
              <a:t>精神の障害</a:t>
            </a:r>
            <a:endParaRPr lang="en-US" altLang="ja-JP" u="sng" dirty="0"/>
          </a:p>
          <a:p>
            <a:pPr marL="0" lvl="0" indent="0">
              <a:lnSpc>
                <a:spcPct val="150000"/>
              </a:lnSpc>
              <a:buNone/>
            </a:pPr>
            <a:r>
              <a:rPr lang="ja-JP" altLang="en-US" dirty="0"/>
              <a:t>１位　兵庫　</a:t>
            </a:r>
            <a:r>
              <a:rPr lang="en-US" altLang="ja-JP" dirty="0"/>
              <a:t>55.6%</a:t>
            </a:r>
          </a:p>
          <a:p>
            <a:pPr marL="0" lvl="0" indent="0">
              <a:lnSpc>
                <a:spcPct val="150000"/>
              </a:lnSpc>
              <a:buNone/>
            </a:pPr>
            <a:r>
              <a:rPr kumimoji="1" lang="ja-JP" altLang="en-US" dirty="0"/>
              <a:t>岩手、秋田、徳島、宮崎４県は全員支給</a:t>
            </a:r>
            <a:endParaRPr kumimoji="1" lang="en-US" altLang="ja-JP" dirty="0"/>
          </a:p>
          <a:p>
            <a:pPr marL="0" lvl="0" indent="0">
              <a:lnSpc>
                <a:spcPct val="150000"/>
              </a:lnSpc>
              <a:buNone/>
            </a:pPr>
            <a:r>
              <a:rPr kumimoji="1" lang="ja-JP" altLang="en-US" dirty="0"/>
              <a:t>全国平均は</a:t>
            </a:r>
            <a:r>
              <a:rPr kumimoji="1" lang="en-US" altLang="ja-JP" dirty="0"/>
              <a:t>12.1%</a:t>
            </a:r>
          </a:p>
          <a:p>
            <a:pPr marL="0" lvl="0" indent="0">
              <a:lnSpc>
                <a:spcPct val="150000"/>
              </a:lnSpc>
              <a:buNone/>
            </a:pPr>
            <a:endParaRPr kumimoji="1" lang="ja-JP" altLang="en-US"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19540874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5291</TotalTime>
  <Words>2895</Words>
  <Application>Microsoft Office PowerPoint</Application>
  <PresentationFormat>ワイド画面</PresentationFormat>
  <Paragraphs>415</Paragraphs>
  <Slides>35</Slides>
  <Notes>24</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35</vt:i4>
      </vt:variant>
    </vt:vector>
  </HeadingPairs>
  <TitlesOfParts>
    <vt:vector size="44" baseType="lpstr">
      <vt:lpstr>ＭＳ Ｐゴシック</vt:lpstr>
      <vt:lpstr>游ゴシック</vt:lpstr>
      <vt:lpstr>游ゴシック Light</vt:lpstr>
      <vt:lpstr>Arial</vt:lpstr>
      <vt:lpstr>Calibri</vt:lpstr>
      <vt:lpstr>Calibri Light</vt:lpstr>
      <vt:lpstr>Wingdings 2</vt:lpstr>
      <vt:lpstr>デザインの設定</vt:lpstr>
      <vt:lpstr>HDOfficeLightV0</vt:lpstr>
      <vt:lpstr>記者が語る障害年金の現場</vt:lpstr>
      <vt:lpstr>プロフィール</vt:lpstr>
      <vt:lpstr>障害年金をめぐる全体像</vt:lpstr>
      <vt:lpstr>２００９年、兵庫県での問題</vt:lpstr>
      <vt:lpstr>情報は非公開だった</vt:lpstr>
      <vt:lpstr>従来の審査の流れ</vt:lpstr>
      <vt:lpstr>従来の審査の流れ</vt:lpstr>
      <vt:lpstr>不支給の割合、地域差６倍</vt:lpstr>
      <vt:lpstr>障害種別ごとに見た不支給割合</vt:lpstr>
      <vt:lpstr>PowerPoint プレゼンテーション</vt:lpstr>
      <vt:lpstr>PowerPoint プレゼンテーション</vt:lpstr>
      <vt:lpstr>不支給割合、1.3倍に増加</vt:lpstr>
      <vt:lpstr>更新時の支給停止・等級落ち、地域差11倍 </vt:lpstr>
      <vt:lpstr>更新時の支給停止・等級落ち</vt:lpstr>
      <vt:lpstr>支給停止・等級落ち、1.6倍に増加</vt:lpstr>
      <vt:lpstr>就労していると不支給？</vt:lpstr>
      <vt:lpstr>事務センターでの審査の実態</vt:lpstr>
      <vt:lpstr>認定医の態勢はバラバラだった</vt:lpstr>
      <vt:lpstr>４つの問題点</vt:lpstr>
      <vt:lpstr>厳しい初診日認定</vt:lpstr>
      <vt:lpstr>窓口での「水際作戦」？</vt:lpstr>
      <vt:lpstr>「出し渋り」の背景</vt:lpstr>
      <vt:lpstr>障害年金の不服申し立て（審査請求）</vt:lpstr>
      <vt:lpstr>増加する不服申し立て</vt:lpstr>
      <vt:lpstr>不服申し立ての機能不全</vt:lpstr>
      <vt:lpstr>障害年金をめぐる制度変更</vt:lpstr>
      <vt:lpstr>等級判定の新ガイドライン（2016年9月1日～）</vt:lpstr>
      <vt:lpstr>ガイドラインの運用</vt:lpstr>
      <vt:lpstr>初診日認定の条件緩和（2015年10月1日～）</vt:lpstr>
      <vt:lpstr>「障害年金センター」への審査一元化①</vt:lpstr>
      <vt:lpstr>「障害年金センター」への審査一元化②</vt:lpstr>
      <vt:lpstr>年金事務所などの態勢</vt:lpstr>
      <vt:lpstr>残された課題</vt:lpstr>
      <vt:lpstr>残された課題</vt:lpstr>
      <vt:lpstr>できること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2009年、兵庫県での問題</dc:title>
  <dc:creator>市川亨</dc:creator>
  <cp:lastModifiedBy>kyodo</cp:lastModifiedBy>
  <cp:revision>128</cp:revision>
  <cp:lastPrinted>2017-05-29T13:15:46Z</cp:lastPrinted>
  <dcterms:created xsi:type="dcterms:W3CDTF">2016-05-31T06:32:36Z</dcterms:created>
  <dcterms:modified xsi:type="dcterms:W3CDTF">2017-05-29T13:21:23Z</dcterms:modified>
</cp:coreProperties>
</file>